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3"/>
  </p:notesMasterIdLst>
  <p:handoutMasterIdLst>
    <p:handoutMasterId r:id="rId24"/>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3" r:id="rId22"/>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1"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1C0922-E4E3-450B-BE23-8C8ECB01E52B}" v="898" dt="2021-02-09T16:17:39.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38748" autoAdjust="0"/>
  </p:normalViewPr>
  <p:slideViewPr>
    <p:cSldViewPr snapToGrid="0">
      <p:cViewPr varScale="1">
        <p:scale>
          <a:sx n="29" d="100"/>
          <a:sy n="29" d="100"/>
        </p:scale>
        <p:origin x="1771"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Knowing how your workspace is being used and is performing is crucial for several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Focuses your efforts for improvement; if you know where you have the least performance you can concentrate your efforts for improvement in those areas.</a:t>
            </a:r>
          </a:p>
          <a:p>
            <a:pPr marL="171450" indent="-171450" algn="l">
              <a:buFont typeface="Arial" panose="020B0604020202020204" pitchFamily="34" charset="0"/>
              <a:buChar char="•"/>
            </a:pPr>
            <a:r>
              <a:rPr lang="en-US" b="0" i="0" dirty="0">
                <a:effectLst/>
                <a:latin typeface="Segoe UI" panose="020B0502040204020203" pitchFamily="34" charset="0"/>
              </a:rPr>
              <a:t>Quantifies the impact of your reports; by seeing usage metrics you can determine how successful your reports are.</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0" i="0" dirty="0">
                <a:effectLst/>
                <a:latin typeface="Segoe UI" panose="020B0502040204020203" pitchFamily="34" charset="0"/>
              </a:rPr>
              <a:t>These performance and usage metrics are both a feature available for use in a workspace. You can see who's using your reports, what actions are being done on the reports, and what performance issues exist.</a:t>
            </a:r>
          </a:p>
          <a:p>
            <a:pPr marL="0" indent="0" algn="l">
              <a:buFont typeface="Arial" panose="020B0604020202020204" pitchFamily="34" charset="0"/>
              <a:buNone/>
            </a:pPr>
            <a:endParaRPr lang="en-US" b="0" i="0" dirty="0">
              <a:effectLst/>
              <a:latin typeface="Segoe UI" panose="020B0502040204020203" pitchFamily="34" charset="0"/>
            </a:endParaRPr>
          </a:p>
          <a:p>
            <a:pPr algn="l"/>
            <a:r>
              <a:rPr lang="en-US" b="0" i="0" dirty="0">
                <a:effectLst/>
                <a:latin typeface="Segoe UI" panose="020B0502040204020203" pitchFamily="34" charset="0"/>
              </a:rPr>
              <a:t>Usage metric reports are available for Power BI pro users and can only be accessed by users with role types admin, member, or contributor.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Navigate to the pertinent workspace. Then, find the report or dashboard you would like to see usage metrics for. Let's say we want to see the usage metrics report for </a:t>
            </a:r>
            <a:r>
              <a:rPr lang="en-US" b="1" i="0" dirty="0">
                <a:effectLst/>
                <a:latin typeface="Segoe UI" panose="020B0502040204020203" pitchFamily="34" charset="0"/>
              </a:rPr>
              <a:t>Sales Data</a:t>
            </a:r>
            <a:r>
              <a:rPr lang="en-US" b="0" i="0" dirty="0">
                <a:effectLst/>
                <a:latin typeface="Segoe UI" panose="020B0502040204020203" pitchFamily="34" charset="0"/>
              </a:rPr>
              <a:t>. Under the ellipsis, select </a:t>
            </a:r>
            <a:r>
              <a:rPr lang="en-US" b="1" i="0" dirty="0">
                <a:effectLst/>
                <a:latin typeface="Segoe UI" panose="020B0502040204020203" pitchFamily="34" charset="0"/>
              </a:rPr>
              <a:t>View usage metrics report</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view such details as: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Viewers per day</a:t>
            </a:r>
            <a:r>
              <a:rPr lang="en-US" b="0" i="0" dirty="0">
                <a:effectLst/>
                <a:latin typeface="Segoe UI" panose="020B0502040204020203" pitchFamily="34" charset="0"/>
              </a:rPr>
              <a:t>, </a:t>
            </a:r>
            <a:r>
              <a:rPr lang="en-US" b="1" i="0" dirty="0">
                <a:effectLst/>
                <a:latin typeface="Segoe UI" panose="020B0502040204020203" pitchFamily="34" charset="0"/>
              </a:rPr>
              <a:t>Unique viewers per day</a:t>
            </a:r>
            <a:r>
              <a:rPr lang="en-US" b="0" i="0" dirty="0">
                <a:effectLst/>
                <a:latin typeface="Segoe UI" panose="020B0502040204020203" pitchFamily="34" charset="0"/>
              </a:rPr>
              <a:t> (which doesn't include users who come back to the same reports multiple times), </a:t>
            </a:r>
            <a:r>
              <a:rPr lang="en-US" b="1" i="0" dirty="0">
                <a:effectLst/>
                <a:latin typeface="Segoe UI" panose="020B0502040204020203" pitchFamily="34" charset="0"/>
              </a:rPr>
              <a:t>Shares per day charts</a:t>
            </a: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Total views</a:t>
            </a:r>
            <a:r>
              <a:rPr lang="en-US" b="0" i="0" dirty="0">
                <a:effectLst/>
                <a:latin typeface="Segoe UI" panose="020B0502040204020203" pitchFamily="34" charset="0"/>
              </a:rPr>
              <a:t>, </a:t>
            </a:r>
            <a:r>
              <a:rPr lang="en-US" b="1" i="0" dirty="0">
                <a:effectLst/>
                <a:latin typeface="Segoe UI" panose="020B0502040204020203" pitchFamily="34" charset="0"/>
              </a:rPr>
              <a:t>Total Viewers</a:t>
            </a:r>
            <a:r>
              <a:rPr lang="en-US" b="0" i="0" dirty="0">
                <a:effectLst/>
                <a:latin typeface="Segoe UI" panose="020B0502040204020203" pitchFamily="34" charset="0"/>
              </a:rPr>
              <a:t>, and </a:t>
            </a:r>
            <a:r>
              <a:rPr lang="en-US" b="1" i="0" dirty="0">
                <a:effectLst/>
                <a:latin typeface="Segoe UI" panose="020B0502040204020203" pitchFamily="34" charset="0"/>
              </a:rPr>
              <a:t>Total Shares</a:t>
            </a:r>
            <a:r>
              <a:rPr lang="en-US" b="0" i="0" dirty="0">
                <a:effectLst/>
                <a:latin typeface="Segoe UI" panose="020B0502040204020203" pitchFamily="34" charset="0"/>
              </a:rPr>
              <a:t> KPI cards</a:t>
            </a:r>
          </a:p>
          <a:p>
            <a:pPr marL="171450" indent="-171450" algn="l">
              <a:buFont typeface="Arial" panose="020B0604020202020204" pitchFamily="34" charset="0"/>
              <a:buChar char="•"/>
            </a:pPr>
            <a:r>
              <a:rPr lang="en-US" b="1" i="0" dirty="0">
                <a:effectLst/>
                <a:latin typeface="Segoe UI" panose="020B0502040204020203" pitchFamily="34" charset="0"/>
              </a:rPr>
              <a:t>Total views and shares Ranking</a:t>
            </a:r>
            <a:r>
              <a:rPr lang="en-US" b="0" i="0" dirty="0">
                <a:effectLst/>
                <a:latin typeface="Segoe UI" panose="020B0502040204020203" pitchFamily="34" charset="0"/>
              </a:rPr>
              <a:t>: Compares how your report is doing in comparison to other reports in the app</a:t>
            </a:r>
          </a:p>
          <a:p>
            <a:pPr marL="171450" indent="-171450" algn="l">
              <a:buFont typeface="Arial" panose="020B0604020202020204" pitchFamily="34" charset="0"/>
              <a:buChar char="•"/>
            </a:pPr>
            <a:r>
              <a:rPr lang="en-US" b="1" i="0" dirty="0">
                <a:effectLst/>
                <a:latin typeface="Segoe UI" panose="020B0502040204020203" pitchFamily="34" charset="0"/>
              </a:rPr>
              <a:t>Views by Users</a:t>
            </a:r>
            <a:r>
              <a:rPr lang="en-US" b="0" i="0" dirty="0">
                <a:effectLst/>
                <a:latin typeface="Segoe UI" panose="020B0502040204020203" pitchFamily="34" charset="0"/>
              </a:rPr>
              <a:t>: detail about each specific user that viewed the dashboard.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filter by the distribution method of the report (for example, through sharing or from the workspace directly) and platform type (for example, mobile or web).</a:t>
            </a:r>
          </a:p>
          <a:p>
            <a:pPr algn="l"/>
            <a:r>
              <a:rPr lang="en-US" b="0" i="0" dirty="0">
                <a:effectLst/>
                <a:latin typeface="Segoe UI" panose="020B0502040204020203" pitchFamily="34" charset="0"/>
              </a:rPr>
              <a:t>&lt;Click&gt;</a:t>
            </a:r>
          </a:p>
          <a:p>
            <a:pPr algn="l"/>
            <a:r>
              <a:rPr lang="en-US" b="0" i="0" dirty="0">
                <a:effectLst/>
                <a:latin typeface="Segoe UI" panose="020B0502040204020203" pitchFamily="34" charset="0"/>
              </a:rPr>
              <a:t>You can also view performance metrics on the next tab, </a:t>
            </a:r>
            <a:r>
              <a:rPr lang="en-US" b="1" i="0" dirty="0">
                <a:effectLst/>
                <a:latin typeface="Segoe UI" panose="020B0502040204020203" pitchFamily="34" charset="0"/>
              </a:rPr>
              <a:t>Report performance, </a:t>
            </a:r>
            <a:r>
              <a:rPr lang="en-US" b="0" i="0" dirty="0">
                <a:effectLst/>
                <a:latin typeface="Segoe UI" panose="020B0502040204020203" pitchFamily="34" charset="0"/>
              </a:rPr>
              <a:t>including:</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Typical opening time</a:t>
            </a:r>
            <a:r>
              <a:rPr lang="en-US" b="0" i="0" dirty="0">
                <a:effectLst/>
                <a:latin typeface="Segoe UI" panose="020B0502040204020203" pitchFamily="34" charset="0"/>
              </a:rPr>
              <a:t>: how long it takes, at the 50th percentile, to open the report.</a:t>
            </a:r>
          </a:p>
          <a:p>
            <a:pPr marL="171450" indent="-171450" algn="l">
              <a:buFont typeface="Arial" panose="020B0604020202020204" pitchFamily="34" charset="0"/>
              <a:buChar char="•"/>
            </a:pPr>
            <a:r>
              <a:rPr lang="en-US" b="1" i="0" dirty="0">
                <a:effectLst/>
                <a:latin typeface="Segoe UI" panose="020B0502040204020203" pitchFamily="34" charset="0"/>
              </a:rPr>
              <a:t>Opening time trend</a:t>
            </a:r>
            <a:r>
              <a:rPr lang="en-US" b="0" i="0" dirty="0">
                <a:effectLst/>
                <a:latin typeface="Segoe UI" panose="020B0502040204020203" pitchFamily="34" charset="0"/>
              </a:rPr>
              <a:t>: how the typical opening time changes over time. This can tell you how the report is performing as the number of users starts to grow.</a:t>
            </a:r>
          </a:p>
          <a:p>
            <a:pPr marL="171450" indent="-171450" algn="l">
              <a:buFont typeface="Arial" panose="020B0604020202020204" pitchFamily="34" charset="0"/>
              <a:buChar char="•"/>
            </a:pPr>
            <a:r>
              <a:rPr lang="en-US" b="1" i="0" dirty="0">
                <a:effectLst/>
                <a:latin typeface="Segoe UI" panose="020B0502040204020203" pitchFamily="34" charset="0"/>
              </a:rPr>
              <a:t>Daily/7-Day Performance</a:t>
            </a:r>
            <a:r>
              <a:rPr lang="en-US" b="0" i="0" dirty="0">
                <a:effectLst/>
                <a:latin typeface="Segoe UI" panose="020B0502040204020203" pitchFamily="34" charset="0"/>
              </a:rPr>
              <a:t> charts: highlights the performance for 10%, 50, and 90% of the open-report actions every day and over a seven-day period.</a:t>
            </a:r>
          </a:p>
          <a:p>
            <a:pPr marL="171450" indent="-171450" algn="l">
              <a:buFont typeface="Arial" panose="020B0604020202020204" pitchFamily="34" charset="0"/>
              <a:buChar char="•"/>
            </a:pPr>
            <a:r>
              <a:rPr lang="en-US" b="0" i="0" dirty="0">
                <a:effectLst/>
                <a:latin typeface="Segoe UI" panose="020B0502040204020203" pitchFamily="34" charset="0"/>
              </a:rPr>
              <a:t>Filters for date, so you can see how the performance changes according to the day.</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br>
              <a:rPr lang="en-US" dirty="0"/>
            </a:b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development process is an iterative one; it typically requires building out an initial solution, testing the solution in a different environment, going back and making revisions as needed, and eventually releasing a final product. This process is known as a development life cycle. There are many ways this process can take place and in different environments.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BI's deployment pipeline is a feature that manages content in dashboards, reports, and datasets between different environments in the development lifecycle. Here, you can develop and test Power BI content in one centralized location and streamline the process before deploying the final content to your end users. This is a Power BI Premium feature and requires you to be a Capacity admin. There are several advantages to using the deployment pipeline: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Increased productivity</a:t>
            </a:r>
            <a:r>
              <a:rPr lang="en-US" b="0" i="0" dirty="0">
                <a:effectLst/>
                <a:latin typeface="Segoe UI" panose="020B0502040204020203" pitchFamily="34" charset="0"/>
              </a:rPr>
              <a:t>: Through this feature, you can reuse previous deployment pipelines ensuring that efforts aren't duplicated.</a:t>
            </a:r>
          </a:p>
          <a:p>
            <a:pPr marL="171450" indent="-171450" algn="l">
              <a:buFont typeface="Arial" panose="020B0604020202020204" pitchFamily="34" charset="0"/>
              <a:buChar char="•"/>
            </a:pPr>
            <a:r>
              <a:rPr lang="en-US" b="1" i="0" dirty="0">
                <a:effectLst/>
                <a:latin typeface="Segoe UI" panose="020B0502040204020203" pitchFamily="34" charset="0"/>
              </a:rPr>
              <a:t>Faster delivery of content</a:t>
            </a:r>
            <a:r>
              <a:rPr lang="en-US" b="0" i="0" dirty="0">
                <a:effectLst/>
                <a:latin typeface="Segoe UI" panose="020B0502040204020203" pitchFamily="34" charset="0"/>
              </a:rPr>
              <a:t>: report development becomes more streamlined, meaning that it takes less time to get to production.</a:t>
            </a:r>
          </a:p>
          <a:p>
            <a:pPr marL="171450" indent="-171450" algn="l">
              <a:buFont typeface="Arial" panose="020B0604020202020204" pitchFamily="34" charset="0"/>
              <a:buChar char="•"/>
            </a:pPr>
            <a:r>
              <a:rPr lang="en-US" b="1" i="0" dirty="0">
                <a:effectLst/>
                <a:latin typeface="Segoe UI" panose="020B0502040204020203" pitchFamily="34" charset="0"/>
              </a:rPr>
              <a:t>Lower human intervention </a:t>
            </a:r>
            <a:r>
              <a:rPr lang="en-US" b="0" i="0" dirty="0">
                <a:effectLst/>
                <a:latin typeface="Segoe UI" panose="020B0502040204020203" pitchFamily="34" charset="0"/>
              </a:rPr>
              <a:t>required and less chance of error: By having the ability to reuse deployment pipelines, there is a lower chance of error associated with moving content from one environment to another.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Before we begin discussing development pipelines, let's first discuss the different stages in which development and collaboration typically takes place in. Reports and dashboards are built in and iterated upon in a series of controlled stages, or </a:t>
            </a:r>
            <a:r>
              <a:rPr lang="en-US" b="1" i="0" dirty="0">
                <a:effectLst/>
                <a:latin typeface="Segoe UI" panose="020B0502040204020203" pitchFamily="34" charset="0"/>
              </a:rPr>
              <a:t>environments</a:t>
            </a:r>
            <a:r>
              <a:rPr lang="en-US" b="0" i="0" dirty="0">
                <a:effectLst/>
                <a:latin typeface="Segoe UI" panose="020B0502040204020203" pitchFamily="34" charset="0"/>
              </a:rPr>
              <a:t>, where several tasks take place.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Development</a:t>
            </a:r>
            <a:r>
              <a:rPr lang="en-US" b="0" i="0" dirty="0">
                <a:effectLst/>
                <a:latin typeface="Segoe UI" panose="020B0502040204020203" pitchFamily="34" charset="0"/>
              </a:rPr>
              <a:t>: The location in which dashboard developers or data modelers can build out new content with other developers. This is the first stage of the deployment pipeline.</a:t>
            </a:r>
          </a:p>
          <a:p>
            <a:pPr marL="171450" indent="-171450" algn="l">
              <a:buFont typeface="Arial" panose="020B0604020202020204" pitchFamily="34" charset="0"/>
              <a:buChar char="•"/>
            </a:pPr>
            <a:r>
              <a:rPr lang="en-US" b="1" i="0" dirty="0">
                <a:effectLst/>
                <a:latin typeface="Segoe UI" panose="020B0502040204020203" pitchFamily="34" charset="0"/>
              </a:rPr>
              <a:t>Test</a:t>
            </a:r>
            <a:r>
              <a:rPr lang="en-US" b="0" i="0" dirty="0">
                <a:effectLst/>
                <a:latin typeface="Segoe UI" panose="020B0502040204020203" pitchFamily="34" charset="0"/>
              </a:rPr>
              <a:t>: Where a small group of users and user acceptance testers can see and review new reports, provide feedback, and test the reports with larger datasets for bugs and data inconsistencies before it goes into production.</a:t>
            </a:r>
          </a:p>
          <a:p>
            <a:pPr marL="171450" indent="-171450" algn="l">
              <a:buFont typeface="Arial" panose="020B0604020202020204" pitchFamily="34" charset="0"/>
              <a:buChar char="•"/>
            </a:pPr>
            <a:r>
              <a:rPr lang="en-US" b="1" i="0" dirty="0">
                <a:effectLst/>
                <a:latin typeface="Segoe UI" panose="020B0502040204020203" pitchFamily="34" charset="0"/>
              </a:rPr>
              <a:t>Production</a:t>
            </a:r>
            <a:r>
              <a:rPr lang="en-US" b="0" i="0" dirty="0">
                <a:effectLst/>
                <a:latin typeface="Segoe UI" panose="020B0502040204020203" pitchFamily="34" charset="0"/>
              </a:rPr>
              <a:t>: Where a wider user audience can use tested reports that are reliable and accurate. This is the final stage of the deployment pipeline.</a:t>
            </a:r>
          </a:p>
          <a:p>
            <a:endParaRPr lang="en-US" dirty="0"/>
          </a:p>
          <a:p>
            <a:r>
              <a:rPr lang="en-US" dirty="0"/>
              <a:t>Configuring Deployment pipeline:</a:t>
            </a:r>
          </a:p>
          <a:p>
            <a:pPr marL="171450" indent="-171450">
              <a:buFont typeface="Arial" panose="020B0604020202020204" pitchFamily="34" charset="0"/>
              <a:buChar char="•"/>
            </a:pPr>
            <a:r>
              <a:rPr lang="en-US" dirty="0"/>
              <a:t>In the power bi service, select </a:t>
            </a:r>
            <a:r>
              <a:rPr lang="en-US" b="1" dirty="0"/>
              <a:t>Deployment pipelines</a:t>
            </a:r>
            <a:endParaRPr lang="en-US" b="0" dirty="0"/>
          </a:p>
          <a:p>
            <a:pPr marL="171450" indent="-171450">
              <a:buFont typeface="Arial" panose="020B0604020202020204" pitchFamily="34" charset="0"/>
              <a:buChar char="•"/>
            </a:pPr>
            <a:r>
              <a:rPr lang="en-US" dirty="0"/>
              <a:t>Create the pipeline (provide a name, description).</a:t>
            </a:r>
          </a:p>
          <a:p>
            <a:pPr marL="171450" indent="-171450">
              <a:buFont typeface="Arial" panose="020B0604020202020204" pitchFamily="34" charset="0"/>
              <a:buChar char="•"/>
            </a:pPr>
            <a:r>
              <a:rPr lang="en-US" dirty="0"/>
              <a:t>Select the deployment stage (Development, Test, Production)</a:t>
            </a:r>
          </a:p>
          <a:p>
            <a:pPr marL="171450" indent="-171450">
              <a:buFont typeface="Arial" panose="020B0604020202020204" pitchFamily="34" charset="0"/>
              <a:buChar char="•"/>
            </a:pPr>
            <a:r>
              <a:rPr lang="en-US" dirty="0"/>
              <a:t>Assign workspace to each stage of the pipeline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Upon collaborating with my teams and building out a testing-ready report, we are ready to move on to the testing phase and can select </a:t>
            </a:r>
            <a:r>
              <a:rPr lang="en-US" b="1" i="0" dirty="0">
                <a:effectLst/>
                <a:latin typeface="Segoe UI" panose="020B0502040204020203" pitchFamily="34" charset="0"/>
              </a:rPr>
              <a:t>Deploy to test</a:t>
            </a:r>
            <a:r>
              <a:rPr lang="en-US" b="0" i="0" dirty="0">
                <a:effectLst/>
                <a:latin typeface="Segoe UI" panose="020B0502040204020203" pitchFamily="34" charset="0"/>
              </a:rPr>
              <a:t>. Testing should emulate conditions that objects will experience once they are deployed for end users.</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Completing the pipeline transitions the pipeline from development to testing, and finally to production.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You've had the chance to develop many reports and have published them to the Tailwind workspace. However, because you are also collaborating with the Products team, it has become increasingly difficult to track which reports need to be refreshed and even which datasets are in which report, it is a jumbled mess! You want to be able to determine which datasets need to be refreshed as you've been getting reports of stale data. The path of data from its source to the destination can often be a gargantuan challenge, and more so if you have multiple datasets to add to the mix. How can you make sense of the intricacies of the data paths and troubleshoot unrefreshed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BI's Lineage View allows you to do just that. In Lineage View, you can quickly refresh datasets and see the relationships between the artifacts in a workspace as well as their external dependencies.</a:t>
            </a:r>
          </a:p>
          <a:p>
            <a:endParaRPr lang="en-US" dirty="0"/>
          </a:p>
          <a:p>
            <a:pPr algn="l"/>
            <a:r>
              <a:rPr lang="en-US" b="0" i="1" dirty="0">
                <a:effectLst/>
                <a:latin typeface="Segoe UI" panose="020B0502040204020203" pitchFamily="34" charset="0"/>
              </a:rPr>
              <a:t>Data lineage</a:t>
            </a:r>
            <a:r>
              <a:rPr lang="en-US" b="0" i="0" dirty="0">
                <a:effectLst/>
                <a:latin typeface="Segoe UI" panose="020B0502040204020203" pitchFamily="34" charset="0"/>
              </a:rPr>
              <a:t> refers to the path that data takes from the data source to the destination. View lineage in Power BI is crucial for several reasons: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Simplifies the troubleshooting process, as you can see the path the data takes from source to destination and easily determine pain points and bottlenecks.</a:t>
            </a:r>
          </a:p>
          <a:p>
            <a:pPr marL="171450" indent="-171450" algn="l">
              <a:buFont typeface="Arial" panose="020B0604020202020204" pitchFamily="34" charset="0"/>
              <a:buChar char="•"/>
            </a:pPr>
            <a:r>
              <a:rPr lang="en-US" b="0" i="0" dirty="0">
                <a:effectLst/>
                <a:latin typeface="Segoe UI" panose="020B0502040204020203" pitchFamily="34" charset="0"/>
              </a:rPr>
              <a:t>Allows you to manage your workspaces more easily and clearly see the impact of a single change in one dataset to reports and dashboards.</a:t>
            </a:r>
          </a:p>
          <a:p>
            <a:pPr marL="171450" indent="-171450" algn="l">
              <a:buFont typeface="Arial" panose="020B0604020202020204" pitchFamily="34" charset="0"/>
              <a:buChar char="•"/>
            </a:pPr>
            <a:r>
              <a:rPr lang="en-US" b="0" i="0" dirty="0">
                <a:effectLst/>
                <a:latin typeface="Segoe UI" panose="020B0502040204020203" pitchFamily="34" charset="0"/>
              </a:rPr>
              <a:t>Saves time by making it easy to identify reports and dashboards that haven't been refreshed.</a:t>
            </a:r>
          </a:p>
          <a:p>
            <a:endParaRPr lang="en-US" dirty="0"/>
          </a:p>
          <a:p>
            <a:r>
              <a:rPr lang="en-US" dirty="0"/>
              <a:t>Lineage concepts:</a:t>
            </a:r>
          </a:p>
          <a:p>
            <a:pPr marL="171450" indent="-171450">
              <a:buFont typeface="Arial" panose="020B0604020202020204" pitchFamily="34" charset="0"/>
              <a:buChar char="•"/>
            </a:pPr>
            <a:r>
              <a:rPr lang="en-US" b="1" dirty="0"/>
              <a:t>Lineage view</a:t>
            </a:r>
            <a:r>
              <a:rPr lang="en-US" dirty="0"/>
              <a:t>: </a:t>
            </a:r>
            <a:r>
              <a:rPr lang="en-US" b="0" i="0" dirty="0">
                <a:effectLst/>
                <a:latin typeface="Segoe UI" panose="020B0502040204020203" pitchFamily="34" charset="0"/>
              </a:rPr>
              <a:t>Only accessible to admin, contributor, and member roles, the view shows us all the artifacts in our workspace. Artifacts include data sources, datasets and dataflows, reports, and dashboards. Each card represents an artifact, and the arrows in between these cards represent the flow of data, or the relationship between different artifacts.</a:t>
            </a:r>
            <a:endParaRPr lang="en-US" dirty="0"/>
          </a:p>
          <a:p>
            <a:pPr marL="171450" indent="-171450">
              <a:buFont typeface="Arial" panose="020B0604020202020204" pitchFamily="34" charset="0"/>
              <a:buChar char="•"/>
            </a:pPr>
            <a:r>
              <a:rPr lang="en-US" b="1" dirty="0"/>
              <a:t>Data sources</a:t>
            </a:r>
            <a:r>
              <a:rPr lang="en-US" dirty="0"/>
              <a:t>: </a:t>
            </a:r>
            <a:r>
              <a:rPr lang="en-US" b="0" i="0" dirty="0">
                <a:effectLst/>
                <a:latin typeface="Segoe UI" panose="020B0502040204020203" pitchFamily="34" charset="0"/>
              </a:rPr>
              <a:t>This card tells you the type of data source (for example, </a:t>
            </a:r>
            <a:r>
              <a:rPr lang="en-US" b="1" i="0" dirty="0">
                <a:effectLst/>
                <a:latin typeface="Segoe UI" panose="020B0502040204020203" pitchFamily="34" charset="0"/>
              </a:rPr>
              <a:t>Text/CSV</a:t>
            </a:r>
            <a:r>
              <a:rPr lang="en-US" b="0" i="0" dirty="0">
                <a:effectLst/>
                <a:latin typeface="Segoe UI" panose="020B0502040204020203" pitchFamily="34" charset="0"/>
              </a:rPr>
              <a:t>) and the gateway.</a:t>
            </a:r>
          </a:p>
          <a:p>
            <a:pPr marL="171450" indent="-171450">
              <a:buFont typeface="Arial" panose="020B0604020202020204" pitchFamily="34" charset="0"/>
              <a:buChar char="•"/>
            </a:pPr>
            <a:r>
              <a:rPr lang="en-US" b="1" i="0" dirty="0">
                <a:effectLst/>
                <a:latin typeface="Segoe UI" panose="020B0502040204020203" pitchFamily="34" charset="0"/>
              </a:rPr>
              <a:t>Gateway</a:t>
            </a:r>
            <a:r>
              <a:rPr lang="en-US" b="0" i="0" dirty="0">
                <a:effectLst/>
                <a:latin typeface="Segoe UI" panose="020B0502040204020203" pitchFamily="34" charset="0"/>
              </a:rPr>
              <a:t>:  Gateway tells us the source of our data.</a:t>
            </a:r>
          </a:p>
          <a:p>
            <a:pPr marL="171450" indent="-171450">
              <a:buFont typeface="Arial" panose="020B0604020202020204" pitchFamily="34" charset="0"/>
              <a:buChar char="•"/>
            </a:pPr>
            <a:r>
              <a:rPr lang="en-US" b="1" i="0" dirty="0">
                <a:effectLst/>
                <a:latin typeface="Segoe UI" panose="020B0502040204020203" pitchFamily="34" charset="0"/>
              </a:rPr>
              <a:t>Datasets/dataflows</a:t>
            </a:r>
            <a:r>
              <a:rPr lang="en-US" b="0" i="0" dirty="0">
                <a:effectLst/>
                <a:latin typeface="Segoe UI" panose="020B0502040204020203" pitchFamily="34" charset="0"/>
              </a:rPr>
              <a:t>: On these cards you can see when the dataset was last refreshed, , if the dataset or dataflow is certified or promoted, as well refresh the dataset itself by selecting the arrow icon on the bottom left of the card. </a:t>
            </a:r>
          </a:p>
          <a:p>
            <a:pPr marL="171450" indent="-171450">
              <a:buFont typeface="Arial" panose="020B0604020202020204" pitchFamily="34" charset="0"/>
              <a:buChar char="•"/>
            </a:pPr>
            <a:r>
              <a:rPr lang="en-US" b="1" i="0" dirty="0">
                <a:effectLst/>
                <a:latin typeface="Segoe UI" panose="020B0502040204020203" pitchFamily="34" charset="0"/>
              </a:rPr>
              <a:t>Report / Dashboards</a:t>
            </a:r>
            <a:r>
              <a:rPr lang="en-US" b="0" i="0" dirty="0">
                <a:effectLst/>
                <a:latin typeface="Segoe UI" panose="020B0502040204020203" pitchFamily="34" charset="0"/>
              </a:rPr>
              <a:t>: Similar functionality as the data source and dataset cards. Selecting a card will bring up a window in which you can view the metadata about the report or dashboard; here, you can also go directly to the report or dashboard. You can also enable or disable whether you would like to include this report or dashboard within the app.</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The lineage view is a powerful troubleshooting feature that makes it a quick and painless task to see the path the data takes from source to destination and easily determine pain points and bottlenecks.</a:t>
            </a: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There are often strict requirements and regulations that must be applied to ensure that this sensitive data is secure. There are a few ways you can do this in Power BI:</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Use Microsoft sensitivity labels to label dashboards, reports, datasets, and dataflows using the same taxonomy used to classify and protect files in Office 365.</a:t>
            </a:r>
          </a:p>
          <a:p>
            <a:pPr marL="171450" indent="-171450" algn="l">
              <a:buFont typeface="Arial" panose="020B0604020202020204" pitchFamily="34" charset="0"/>
              <a:buChar char="•"/>
            </a:pPr>
            <a:r>
              <a:rPr lang="en-US" b="0" i="0" dirty="0">
                <a:effectLst/>
                <a:latin typeface="Segoe UI" panose="020B0502040204020203" pitchFamily="34" charset="0"/>
              </a:rPr>
              <a:t>Add additional protection measures such as encryption and watermarks when exporting the data.</a:t>
            </a:r>
          </a:p>
          <a:p>
            <a:pPr marL="171450" indent="-171450" algn="l">
              <a:buFont typeface="Arial" panose="020B0604020202020204" pitchFamily="34" charset="0"/>
              <a:buChar char="•"/>
            </a:pPr>
            <a:r>
              <a:rPr lang="en-US" b="0" i="0" dirty="0">
                <a:effectLst/>
                <a:latin typeface="Segoe UI" panose="020B0502040204020203" pitchFamily="34" charset="0"/>
              </a:rPr>
              <a:t>Use Microsoft Cloud App Security to monitor and investigate activities in Power BI.</a:t>
            </a:r>
          </a:p>
          <a:p>
            <a:endParaRPr lang="en-US" dirty="0"/>
          </a:p>
          <a:p>
            <a:r>
              <a:rPr lang="en-US" b="0" i="0" dirty="0">
                <a:effectLst/>
                <a:latin typeface="Segoe UI" panose="020B0502040204020203" pitchFamily="34" charset="0"/>
              </a:rPr>
              <a:t>Sensitivity labels specify which data can be exported. These labels are configured externally to Power BI, and Power BI allows you to quickly and easily use them in your reports and dashboards. These labels allow you to define and protect content, even outside of Power BI. Datasets, dataflows, reports, and dashboards can all leverage this mechanism. This feature is available to all users in your corporation can use this feature unless exceptions are defined.</a:t>
            </a:r>
          </a:p>
          <a:p>
            <a:endParaRPr lang="en-US" b="0" i="0" dirty="0">
              <a:effectLst/>
              <a:latin typeface="Segoe UI" panose="020B0502040204020203" pitchFamily="34" charset="0"/>
            </a:endParaRPr>
          </a:p>
          <a:p>
            <a:r>
              <a:rPr lang="en-US" b="0" i="0" dirty="0">
                <a:effectLst/>
                <a:latin typeface="Segoe UI" panose="020B0502040204020203" pitchFamily="34" charset="0"/>
              </a:rPr>
              <a:t>This is crucial when exporting data. Data exported to Excel, PowerPoint, and PDF files will have sensitivity labels enforced.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create, manage and secure workspace in Power BI</a:t>
            </a:r>
          </a:p>
          <a:p>
            <a:pPr marL="171450" indent="-171450" algn="l">
              <a:buFont typeface="Arial" panose="020B0604020202020204" pitchFamily="34" charset="0"/>
              <a:buChar char="•"/>
            </a:pPr>
            <a:r>
              <a:rPr lang="en-US" b="0" i="0" dirty="0">
                <a:solidFill>
                  <a:srgbClr val="D4D4D4"/>
                </a:solidFill>
                <a:effectLst/>
                <a:latin typeface="-apple-system"/>
              </a:rPr>
              <a:t>How to share and manage Power BI assets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Create, manage and secure workspace in Power BI</a:t>
            </a:r>
          </a:p>
          <a:p>
            <a:pPr marL="171450" indent="-171450" algn="l">
              <a:buFont typeface="Arial" panose="020B0604020202020204" pitchFamily="34" charset="0"/>
              <a:buChar char="•"/>
            </a:pPr>
            <a:r>
              <a:rPr lang="en-US" b="0" i="0" dirty="0">
                <a:solidFill>
                  <a:srgbClr val="D4D4D4"/>
                </a:solidFill>
                <a:effectLst/>
                <a:latin typeface="-apple-system"/>
              </a:rPr>
              <a:t>Share and manage Power BI assets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Through the past few discussions, you've had the chance to do a myriad of tasks, loading and transforming data from a number of sources, building visuals, creating DAX equations, maybe even publishing a report or two to Power BI Service, but what's next? The next step on our data analysis journey is to share these reports with our wider audiences and organizations. We can do this in a workspace, a feature of Power BI Service. A workspace is a centralized repository in which you can collaborate with colleagues and teams to create collections of reports and dashboards.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Workspaces offer the following benefits: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Allow you to share and present reports and dashboards in a single environment.</a:t>
            </a:r>
          </a:p>
          <a:p>
            <a:pPr marL="171450" indent="-171450" algn="l">
              <a:buFont typeface="Arial" panose="020B0604020202020204" pitchFamily="34" charset="0"/>
              <a:buChar char="•"/>
            </a:pPr>
            <a:r>
              <a:rPr lang="en-US" b="0" i="0" dirty="0">
                <a:effectLst/>
                <a:latin typeface="Segoe UI" panose="020B0502040204020203" pitchFamily="34" charset="0"/>
              </a:rPr>
              <a:t>Ensure that the highest level of security is maintained by controlling who can access datasets, reports, and dashboards.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panose="020B0502040204020203" pitchFamily="34" charset="0"/>
              </a:rPr>
              <a:t>Focus collaboration efforts as workspaces can be used to house reports and dashboards for use by multiple teams.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VSS (Regular)"/>
              </a:rPr>
              <a:t>Create a workspace</a:t>
            </a:r>
          </a:p>
          <a:p>
            <a:pPr algn="l"/>
            <a:r>
              <a:rPr lang="en-US" b="0" i="0" dirty="0">
                <a:effectLst/>
                <a:latin typeface="Segoe UI VSS (Regular)"/>
              </a:rPr>
              <a:t>Navigate to the Power BI service. Select the dropdown on </a:t>
            </a:r>
            <a:r>
              <a:rPr lang="en-US" b="1" i="0" dirty="0">
                <a:effectLst/>
                <a:latin typeface="Segoe UI VSS (Regular)"/>
              </a:rPr>
              <a:t>Workspaces</a:t>
            </a:r>
            <a:r>
              <a:rPr lang="en-US" b="0" i="0" dirty="0">
                <a:effectLst/>
                <a:latin typeface="Segoe UI VSS (Regular)"/>
              </a:rPr>
              <a:t>. On the bottom of the resulting panel, you will see a </a:t>
            </a:r>
            <a:r>
              <a:rPr lang="en-US" b="1" i="0" dirty="0">
                <a:effectLst/>
                <a:latin typeface="Segoe UI VSS (Regular)"/>
              </a:rPr>
              <a:t>Create New Workspace</a:t>
            </a:r>
            <a:r>
              <a:rPr lang="en-US" b="0" i="0" dirty="0">
                <a:effectLst/>
                <a:latin typeface="Segoe UI VSS (Regular)"/>
              </a:rPr>
              <a:t> button.</a:t>
            </a:r>
          </a:p>
          <a:p>
            <a:endParaRPr lang="en-US" dirty="0"/>
          </a:p>
          <a:p>
            <a:r>
              <a:rPr lang="en-US" b="1" dirty="0"/>
              <a:t>&lt;CLICK&gt;</a:t>
            </a:r>
          </a:p>
          <a:p>
            <a:endParaRPr lang="en-US" dirty="0"/>
          </a:p>
          <a:p>
            <a:r>
              <a:rPr lang="en-US" b="0" i="0" dirty="0">
                <a:effectLst/>
                <a:latin typeface="Segoe UI VSS (Regular)"/>
              </a:rPr>
              <a:t>Upon selecting </a:t>
            </a:r>
            <a:r>
              <a:rPr lang="en-US" b="1" i="0" dirty="0">
                <a:effectLst/>
                <a:latin typeface="Segoe UI VSS (Regular)"/>
              </a:rPr>
              <a:t>Create a Workspace</a:t>
            </a:r>
            <a:r>
              <a:rPr lang="en-US" b="0" i="0" dirty="0">
                <a:effectLst/>
                <a:latin typeface="Segoe UI VSS (Regular)"/>
              </a:rPr>
              <a:t>, you are brought to the following window, where you can add in a </a:t>
            </a:r>
            <a:r>
              <a:rPr lang="en-US" b="1" i="0" dirty="0">
                <a:effectLst/>
                <a:latin typeface="Segoe UI VSS (Regular)"/>
              </a:rPr>
              <a:t>Workspace name, Description,</a:t>
            </a:r>
            <a:r>
              <a:rPr lang="en-US" b="0" i="0" dirty="0">
                <a:effectLst/>
                <a:latin typeface="Segoe UI VSS (Regular)"/>
              </a:rPr>
              <a:t> and </a:t>
            </a:r>
            <a:r>
              <a:rPr lang="en-US" b="1" i="0" dirty="0">
                <a:effectLst/>
                <a:latin typeface="Segoe UI VSS (Regular)"/>
              </a:rPr>
              <a:t>Image</a:t>
            </a:r>
            <a:r>
              <a:rPr lang="en-US" b="0" i="0" dirty="0">
                <a:effectLst/>
                <a:latin typeface="Segoe UI VSS (Regular)"/>
              </a:rPr>
              <a:t>.</a:t>
            </a:r>
          </a:p>
          <a:p>
            <a:endParaRPr lang="en-US" b="0" i="0" dirty="0">
              <a:effectLst/>
              <a:latin typeface="Segoe UI VSS (Regular)"/>
            </a:endParaRPr>
          </a:p>
          <a:p>
            <a:r>
              <a:rPr lang="en-US" b="0" i="0" dirty="0">
                <a:effectLst/>
                <a:latin typeface="Segoe UI VSS (Regular)"/>
              </a:rPr>
              <a:t>Upon filling out the pertinent fields on this window, select </a:t>
            </a:r>
            <a:r>
              <a:rPr lang="en-US" b="1" i="0" dirty="0">
                <a:effectLst/>
                <a:latin typeface="Segoe UI VSS (Regular)"/>
              </a:rPr>
              <a:t>Save</a:t>
            </a:r>
            <a:r>
              <a:rPr lang="en-US" b="0" i="0" dirty="0">
                <a:effectLst/>
                <a:latin typeface="Segoe UI VSS (Regular)"/>
              </a:rPr>
              <a:t> and you've created a workspace!</a:t>
            </a:r>
          </a:p>
          <a:p>
            <a:endParaRPr lang="en-US" b="0" i="0" dirty="0">
              <a:effectLst/>
              <a:latin typeface="Segoe UI VSS (Regular)"/>
            </a:endParaRPr>
          </a:p>
          <a:p>
            <a:r>
              <a:rPr lang="en-US" b="1" i="0" dirty="0">
                <a:effectLst/>
                <a:latin typeface="Segoe UI VSS (Regular)"/>
              </a:rPr>
              <a:t>&lt;CLICK&gt;</a:t>
            </a:r>
          </a:p>
          <a:p>
            <a:endParaRPr lang="en-US" b="0" i="0" dirty="0">
              <a:effectLst/>
              <a:latin typeface="Segoe UI VSS (Regular)"/>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As the workspace owner, you want to ensure that the appropriate access is given to the members of the Products team since their team includes stakeholders and developers. Workspace roles allow you to designate who can do what within a workspace.</a:t>
            </a:r>
          </a:p>
          <a:p>
            <a:endParaRPr lang="en-US" b="0" i="0" dirty="0">
              <a:effectLst/>
              <a:latin typeface="Segoe UI" panose="020B0502040204020203" pitchFamily="34" charset="0"/>
            </a:endParaRPr>
          </a:p>
          <a:p>
            <a:r>
              <a:rPr lang="en-US" b="0" i="0" dirty="0">
                <a:effectLst/>
                <a:latin typeface="Segoe UI VSS (Regular)"/>
              </a:rPr>
              <a:t>To assign these roles to users, navigate to the workspace you've created and, on the top left of the ribbon, select </a:t>
            </a:r>
            <a:r>
              <a:rPr lang="en-US" b="1" i="0" dirty="0">
                <a:effectLst/>
                <a:latin typeface="Segoe UI VSS (Regular)"/>
              </a:rPr>
              <a:t>Access</a:t>
            </a:r>
            <a:r>
              <a:rPr lang="en-US" b="0" i="0" dirty="0">
                <a:effectLst/>
                <a:latin typeface="Segoe UI VSS (Regular)"/>
              </a:rPr>
              <a:t>.</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Admin: </a:t>
            </a:r>
          </a:p>
          <a:p>
            <a:pPr marL="388712" lvl="1" indent="-171450">
              <a:buFont typeface="Arial" panose="020B0604020202020204" pitchFamily="34" charset="0"/>
              <a:buChar char="•"/>
            </a:pPr>
            <a:r>
              <a:rPr lang="en-US" b="0" i="0" dirty="0">
                <a:effectLst/>
                <a:latin typeface="Segoe UI" panose="020B0502040204020203" pitchFamily="34" charset="0"/>
              </a:rPr>
              <a:t>Add/remove users</a:t>
            </a:r>
          </a:p>
          <a:p>
            <a:pPr marL="388712" lvl="1" indent="-171450">
              <a:buFont typeface="Arial" panose="020B0604020202020204" pitchFamily="34" charset="0"/>
              <a:buChar char="•"/>
            </a:pPr>
            <a:r>
              <a:rPr lang="en-US" b="0" i="0" dirty="0">
                <a:effectLst/>
                <a:latin typeface="Segoe UI" panose="020B0502040204020203" pitchFamily="34" charset="0"/>
              </a:rPr>
              <a:t>Publish, update, share and app in a workspace</a:t>
            </a:r>
          </a:p>
          <a:p>
            <a:pPr marL="388712" lvl="1" indent="-171450">
              <a:buFont typeface="Arial" panose="020B0604020202020204" pitchFamily="34" charset="0"/>
              <a:buChar char="•"/>
            </a:pPr>
            <a:r>
              <a:rPr lang="en-US" b="0" i="0" dirty="0">
                <a:effectLst/>
                <a:latin typeface="Segoe UI" panose="020B0502040204020203" pitchFamily="34" charset="0"/>
              </a:rPr>
              <a:t>Created, edit, delete, and publish reports and content</a:t>
            </a:r>
          </a:p>
          <a:p>
            <a:pPr marL="388712" lvl="1" indent="-171450">
              <a:buFont typeface="Arial" panose="020B0604020202020204" pitchFamily="34" charset="0"/>
              <a:buChar char="•"/>
            </a:pPr>
            <a:r>
              <a:rPr lang="en-US" b="0" i="0" dirty="0">
                <a:effectLst/>
                <a:latin typeface="Segoe UI" panose="020B0502040204020203" pitchFamily="34" charset="0"/>
              </a:rPr>
              <a:t>View and interact with reports and dashboards</a:t>
            </a:r>
          </a:p>
          <a:p>
            <a:pPr marL="388712" lvl="1" indent="-171450">
              <a:buFont typeface="Arial" panose="020B0604020202020204" pitchFamily="34" charset="0"/>
              <a:buChar char="•"/>
            </a:pPr>
            <a:r>
              <a:rPr lang="en-US" b="0" i="0" dirty="0">
                <a:effectLst/>
                <a:latin typeface="Segoe UI" panose="020B0502040204020203" pitchFamily="34" charset="0"/>
              </a:rPr>
              <a:t>Configure data refreshes</a:t>
            </a:r>
          </a:p>
          <a:p>
            <a:pPr marL="171450" indent="-171450">
              <a:buFont typeface="Arial" panose="020B0604020202020204" pitchFamily="34" charset="0"/>
              <a:buChar char="•"/>
            </a:pPr>
            <a:r>
              <a:rPr lang="en-US" b="0" i="0" dirty="0">
                <a:effectLst/>
                <a:latin typeface="Segoe UI" panose="020B0502040204020203" pitchFamily="34" charset="0"/>
              </a:rPr>
              <a:t>Member</a:t>
            </a:r>
          </a:p>
          <a:p>
            <a:pPr marL="388712" lvl="1" indent="-171450">
              <a:buFont typeface="Arial" panose="020B0604020202020204" pitchFamily="34" charset="0"/>
              <a:buChar char="•"/>
            </a:pPr>
            <a:r>
              <a:rPr lang="en-US" b="0" i="0" dirty="0">
                <a:effectLst/>
                <a:latin typeface="Segoe UI" panose="020B0502040204020203" pitchFamily="34" charset="0"/>
              </a:rPr>
              <a:t>All admin tasks EXCEPT remove users</a:t>
            </a:r>
          </a:p>
          <a:p>
            <a:pPr marL="388712" lvl="1" indent="-171450">
              <a:buFont typeface="Arial" panose="020B0604020202020204" pitchFamily="34" charset="0"/>
              <a:buChar char="•"/>
            </a:pPr>
            <a:r>
              <a:rPr lang="en-US" b="0" i="0" dirty="0">
                <a:effectLst/>
                <a:latin typeface="Segoe UI" panose="020B0502040204020203" pitchFamily="34" charset="0"/>
              </a:rPr>
              <a:t>Cannot delete workspaces</a:t>
            </a:r>
          </a:p>
          <a:p>
            <a:pPr marL="388712" lvl="1" indent="-171450">
              <a:buFont typeface="Arial" panose="020B0604020202020204" pitchFamily="34" charset="0"/>
              <a:buChar char="•"/>
            </a:pPr>
            <a:r>
              <a:rPr lang="en-US" b="0" i="0" dirty="0">
                <a:effectLst/>
                <a:latin typeface="Segoe UI" panose="020B0502040204020203" pitchFamily="34" charset="0"/>
              </a:rPr>
              <a:t>Cannot update the metadata about the workspace</a:t>
            </a:r>
          </a:p>
          <a:p>
            <a:pPr marL="171450" indent="-171450">
              <a:buFont typeface="Arial" panose="020B0604020202020204" pitchFamily="34" charset="0"/>
              <a:buChar char="•"/>
            </a:pPr>
            <a:r>
              <a:rPr lang="en-US" b="0" i="0" dirty="0">
                <a:effectLst/>
                <a:latin typeface="Segoe UI" panose="020B0502040204020203" pitchFamily="34" charset="0"/>
              </a:rPr>
              <a:t>Contributor</a:t>
            </a:r>
          </a:p>
          <a:p>
            <a:pPr marL="388712" lvl="1" indent="-171450">
              <a:buFont typeface="Arial" panose="020B0604020202020204" pitchFamily="34" charset="0"/>
              <a:buChar char="•"/>
            </a:pPr>
            <a:r>
              <a:rPr lang="en-US" b="0" i="0" dirty="0">
                <a:effectLst/>
                <a:latin typeface="Segoe UI" panose="020B0502040204020203" pitchFamily="34" charset="0"/>
              </a:rPr>
              <a:t>Cannot add/remove users</a:t>
            </a:r>
          </a:p>
          <a:p>
            <a:pPr marL="388712" lvl="1" indent="-171450">
              <a:buFont typeface="Arial" panose="020B0604020202020204" pitchFamily="34" charset="0"/>
              <a:buChar char="•"/>
            </a:pPr>
            <a:r>
              <a:rPr lang="en-US" b="0" i="0" dirty="0">
                <a:effectLst/>
                <a:latin typeface="Segoe UI" panose="020B0502040204020203" pitchFamily="34" charset="0"/>
              </a:rPr>
              <a:t>Cannot publish, update, edit an app unless given ability by admin</a:t>
            </a:r>
          </a:p>
          <a:p>
            <a:pPr marL="388712" lvl="1" indent="-171450">
              <a:buFont typeface="Arial" panose="020B0604020202020204" pitchFamily="34" charset="0"/>
              <a:buChar char="•"/>
            </a:pPr>
            <a:r>
              <a:rPr lang="en-US" b="0" i="0" dirty="0">
                <a:effectLst/>
                <a:latin typeface="Segoe UI" panose="020B0502040204020203" pitchFamily="34" charset="0"/>
              </a:rPr>
              <a:t>Can create, update, publish content and reports</a:t>
            </a:r>
          </a:p>
          <a:p>
            <a:pPr marL="388712" lvl="1" indent="-171450">
              <a:buFont typeface="Arial" panose="020B0604020202020204" pitchFamily="34" charset="0"/>
              <a:buChar char="•"/>
            </a:pPr>
            <a:r>
              <a:rPr lang="en-US" b="0" i="0" dirty="0">
                <a:effectLst/>
                <a:latin typeface="Segoe UI" panose="020B0502040204020203" pitchFamily="34" charset="0"/>
              </a:rPr>
              <a:t>Can schedule data refreshes</a:t>
            </a:r>
          </a:p>
          <a:p>
            <a:pPr marL="171450" indent="-171450">
              <a:buFont typeface="Arial" panose="020B0604020202020204" pitchFamily="34" charset="0"/>
              <a:buChar char="•"/>
            </a:pPr>
            <a:r>
              <a:rPr lang="en-US" b="0" i="0" dirty="0">
                <a:effectLst/>
                <a:latin typeface="Segoe UI" panose="020B0502040204020203" pitchFamily="34" charset="0"/>
              </a:rPr>
              <a:t>Viewer</a:t>
            </a:r>
          </a:p>
          <a:p>
            <a:pPr marL="388712" lvl="1" indent="-171450">
              <a:buFont typeface="Arial" panose="020B0604020202020204" pitchFamily="34" charset="0"/>
              <a:buChar char="•"/>
            </a:pPr>
            <a:r>
              <a:rPr lang="en-US" b="0" i="0" dirty="0">
                <a:effectLst/>
                <a:latin typeface="Segoe UI" panose="020B0502040204020203" pitchFamily="34" charset="0"/>
              </a:rPr>
              <a:t>Cannot add/remove users</a:t>
            </a:r>
          </a:p>
          <a:p>
            <a:pPr marL="388712" lvl="1" indent="-171450">
              <a:buFont typeface="Arial" panose="020B0604020202020204" pitchFamily="34" charset="0"/>
              <a:buChar char="•"/>
            </a:pPr>
            <a:r>
              <a:rPr lang="en-US" b="0" i="0" dirty="0">
                <a:effectLst/>
                <a:latin typeface="Segoe UI" panose="020B0502040204020203" pitchFamily="34" charset="0"/>
              </a:rPr>
              <a:t>Can only view a report or dashboard</a:t>
            </a:r>
          </a:p>
          <a:p>
            <a:pPr marL="388712" lvl="1" indent="-171450">
              <a:buFont typeface="Arial" panose="020B0604020202020204" pitchFamily="34" charset="0"/>
              <a:buChar char="•"/>
            </a:pPr>
            <a:r>
              <a:rPr lang="en-US" b="0" i="0" dirty="0">
                <a:effectLst/>
                <a:latin typeface="Segoe UI" panose="020B0502040204020203" pitchFamily="34" charset="0"/>
              </a:rPr>
              <a:t>Can read data stored in dataflows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VSS (Regular)"/>
              </a:rPr>
              <a:t>Now that you have created an app workspace and assigned your collaborators-specific roles, you want to be able to add content to your app workspace.</a:t>
            </a:r>
          </a:p>
          <a:p>
            <a:endParaRPr lang="en-US" b="0" i="0" dirty="0">
              <a:solidFill>
                <a:srgbClr val="111111"/>
              </a:solidFill>
              <a:effectLst/>
              <a:latin typeface="Roboto"/>
            </a:endParaRPr>
          </a:p>
          <a:p>
            <a:r>
              <a:rPr lang="en-US" b="0" i="0" dirty="0">
                <a:solidFill>
                  <a:srgbClr val="111111"/>
                </a:solidFill>
                <a:effectLst/>
                <a:latin typeface="Roboto"/>
              </a:rPr>
              <a:t>An app is a Power BI content type that </a:t>
            </a:r>
            <a:r>
              <a:rPr lang="en-US" b="1" i="0" dirty="0">
                <a:solidFill>
                  <a:srgbClr val="111111"/>
                </a:solidFill>
                <a:effectLst/>
                <a:latin typeface="Roboto"/>
              </a:rPr>
              <a:t>combines related dashboards and reports</a:t>
            </a:r>
            <a:r>
              <a:rPr lang="en-US" b="0" i="0" dirty="0">
                <a:solidFill>
                  <a:srgbClr val="111111"/>
                </a:solidFill>
                <a:effectLst/>
                <a:latin typeface="Roboto"/>
              </a:rPr>
              <a:t>, all in one place. An app can have one or more dashboards and one or more reports, all bundled together. Apps are created by Power BI designers who distribute and share the apps with consumers like you. Your apps are organized in the Apps content list.</a:t>
            </a:r>
          </a:p>
          <a:p>
            <a:endParaRPr lang="en-US" b="0" i="0" dirty="0">
              <a:effectLst/>
              <a:latin typeface="Segoe UI" panose="020B0502040204020203" pitchFamily="34" charset="0"/>
            </a:endParaRPr>
          </a:p>
          <a:p>
            <a:r>
              <a:rPr lang="en-US" b="0" i="0" dirty="0">
                <a:effectLst/>
                <a:latin typeface="Segoe UI" panose="020B0502040204020203" pitchFamily="34" charset="0"/>
              </a:rPr>
              <a:t>Content can be in the form of reports, dashboards, datasets, dataflows, etc. An app is a published read-only window into your data for mass distribution and viewing. When you are ready to share apps with your users, you can </a:t>
            </a:r>
            <a:r>
              <a:rPr lang="en-US" b="1" i="0" dirty="0">
                <a:effectLst/>
                <a:latin typeface="Segoe UI" panose="020B0502040204020203" pitchFamily="34" charset="0"/>
              </a:rPr>
              <a:t>publish the app</a:t>
            </a:r>
            <a:r>
              <a:rPr lang="en-US" b="0" i="0" dirty="0">
                <a:effectLst/>
                <a:latin typeface="Segoe UI" panose="020B0502040204020203" pitchFamily="34" charset="0"/>
              </a:rPr>
              <a:t>. This process requires a Power BI Pro license. Consuming and viewing an app requires a pro license or backed premium capacity.</a:t>
            </a:r>
          </a:p>
          <a:p>
            <a:endParaRPr lang="en-US" b="0" i="0" dirty="0">
              <a:effectLst/>
              <a:latin typeface="Segoe UI" panose="020B0502040204020203" pitchFamily="34" charset="0"/>
            </a:endParaRPr>
          </a:p>
          <a:p>
            <a:r>
              <a:rPr lang="en-US" b="1" i="0" dirty="0">
                <a:effectLst/>
                <a:latin typeface="Segoe UI" panose="020B0502040204020203" pitchFamily="34" charset="0"/>
              </a:rPr>
              <a:t>&lt;CLICK&gt;</a:t>
            </a:r>
          </a:p>
          <a:p>
            <a:endParaRPr lang="en-US" b="0" i="0" dirty="0">
              <a:effectLst/>
              <a:latin typeface="Segoe UI VSS (Regular)"/>
            </a:endParaRPr>
          </a:p>
          <a:p>
            <a:r>
              <a:rPr lang="en-US" b="0" i="0" dirty="0">
                <a:effectLst/>
                <a:latin typeface="Segoe UI VSS (Regular)"/>
              </a:rPr>
              <a:t>When you are ready to publish your app with its collection of reports, dashboards, and datasets, navigate back to the workspace, and select </a:t>
            </a:r>
            <a:r>
              <a:rPr lang="en-US" b="1" i="0" dirty="0">
                <a:effectLst/>
                <a:latin typeface="Segoe UI VSS (Regular)"/>
              </a:rPr>
              <a:t>Create App</a:t>
            </a:r>
            <a:r>
              <a:rPr lang="en-US" b="0" i="0" dirty="0">
                <a:effectLst/>
                <a:latin typeface="Segoe UI VSS (Regular)"/>
              </a:rPr>
              <a:t> in the top-right corner of the ribbon.</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pPr algn="l"/>
            <a:r>
              <a:rPr lang="en-US" b="0" i="0" dirty="0">
                <a:effectLst/>
                <a:latin typeface="Segoe UI VSS (Regular)"/>
              </a:rPr>
              <a:t>In the Build your app dialog:</a:t>
            </a:r>
          </a:p>
          <a:p>
            <a:pPr marL="171450" indent="-171450" algn="l">
              <a:buFont typeface="Arial" panose="020B0604020202020204" pitchFamily="34" charset="0"/>
              <a:buChar char="•"/>
            </a:pPr>
            <a:r>
              <a:rPr lang="en-US" b="1" i="0" dirty="0">
                <a:effectLst/>
                <a:latin typeface="Segoe UI VSS (Regular)"/>
              </a:rPr>
              <a:t>Setup tab</a:t>
            </a:r>
            <a:r>
              <a:rPr lang="en-US" b="0" i="0" dirty="0">
                <a:effectLst/>
                <a:latin typeface="Segoe UI VSS (Regular)"/>
              </a:rPr>
              <a:t>: Give the app a name, adding a description, and adding an app logo or theme color, if needed. You can change the order in which the </a:t>
            </a:r>
          </a:p>
          <a:p>
            <a:pPr marL="171450" indent="-171450" algn="l">
              <a:buFont typeface="Arial" panose="020B0604020202020204" pitchFamily="34" charset="0"/>
              <a:buChar char="•"/>
            </a:pPr>
            <a:r>
              <a:rPr lang="en-US" b="1" i="0" dirty="0">
                <a:effectLst/>
                <a:latin typeface="Segoe UI VSS (Regular)"/>
              </a:rPr>
              <a:t>Navigation tab</a:t>
            </a:r>
            <a:r>
              <a:rPr lang="en-US" b="0" i="0" dirty="0">
                <a:effectLst/>
                <a:latin typeface="Segoe UI VSS (Regular)"/>
              </a:rPr>
              <a:t>: Select the content to include and the order in which the content is oriented for the user. </a:t>
            </a:r>
          </a:p>
          <a:p>
            <a:pPr marL="171450" indent="-171450" algn="l">
              <a:buFont typeface="Arial" panose="020B0604020202020204" pitchFamily="34" charset="0"/>
              <a:buChar char="•"/>
            </a:pPr>
            <a:r>
              <a:rPr lang="en-US" b="1" i="0" dirty="0">
                <a:effectLst/>
                <a:latin typeface="Segoe UI VSS (Regular)"/>
              </a:rPr>
              <a:t>Permission tab</a:t>
            </a:r>
            <a:r>
              <a:rPr lang="en-US" b="0" i="0" dirty="0">
                <a:effectLst/>
                <a:latin typeface="Segoe UI VSS (Regular)"/>
              </a:rPr>
              <a:t>: grant access either to all the users in your organization or you can choose which users have access.</a:t>
            </a:r>
          </a:p>
          <a:p>
            <a:pPr marL="0" indent="0" algn="l">
              <a:buFont typeface="Arial" panose="020B0604020202020204" pitchFamily="34" charset="0"/>
              <a:buNone/>
            </a:pPr>
            <a:endParaRPr lang="en-US" b="0" i="0" dirty="0">
              <a:effectLst/>
              <a:latin typeface="Segoe UI VSS (Regular)"/>
            </a:endParaRPr>
          </a:p>
          <a:p>
            <a:pPr marL="0" indent="0" algn="l">
              <a:buFont typeface="Arial" panose="020B0604020202020204" pitchFamily="34" charset="0"/>
              <a:buNone/>
            </a:pPr>
            <a:r>
              <a:rPr lang="en-US" b="1" dirty="0"/>
              <a:t>&lt;CLICK&gt;</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b="0" i="0" dirty="0">
                <a:effectLst/>
                <a:latin typeface="Segoe UI VSS (Regular)"/>
              </a:rPr>
              <a:t>Upon making edits were necessary, you can select </a:t>
            </a:r>
            <a:r>
              <a:rPr lang="en-US" b="1" i="0" dirty="0">
                <a:effectLst/>
                <a:latin typeface="Segoe UI VSS (Regular)"/>
              </a:rPr>
              <a:t>Publish App</a:t>
            </a:r>
            <a:r>
              <a:rPr lang="en-US" b="0" i="0" dirty="0">
                <a:effectLst/>
                <a:latin typeface="Segoe UI VSS (Regular)"/>
              </a:rPr>
              <a:t> and voila you've published an app! You will get the following screen with a link that you can share with your users:</a:t>
            </a:r>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After publishing your app, you realize that you would like to make updates within your workspace. How can you do this?</a:t>
            </a:r>
          </a:p>
          <a:p>
            <a:endParaRPr lang="en-US" b="0" i="0" dirty="0">
              <a:effectLst/>
              <a:latin typeface="Segoe UI" panose="020B0502040204020203" pitchFamily="34" charset="0"/>
            </a:endParaRPr>
          </a:p>
          <a:p>
            <a:r>
              <a:rPr lang="en-US" b="0" i="0" dirty="0">
                <a:effectLst/>
                <a:latin typeface="Segoe UI" panose="020B0502040204020203" pitchFamily="34" charset="0"/>
              </a:rPr>
              <a:t>Navigate back to the workspace, and make any updates required in the reports or dashboards. The workspace acts as a staging area you can make any changes but they will not be added to the app until you select </a:t>
            </a:r>
            <a:r>
              <a:rPr lang="en-US" b="1" i="0" dirty="0">
                <a:effectLst/>
                <a:latin typeface="Segoe UI" panose="020B0502040204020203" pitchFamily="34" charset="0"/>
              </a:rPr>
              <a:t>Update App</a:t>
            </a:r>
            <a:r>
              <a:rPr lang="en-US" b="0" i="0" dirty="0">
                <a:effectLst/>
                <a:latin typeface="Segoe UI" panose="020B0502040204020203" pitchFamily="34" charset="0"/>
              </a:rPr>
              <a:t> in the top-right corner of the ribbon (where previously we had </a:t>
            </a:r>
            <a:r>
              <a:rPr lang="en-US" b="1" i="0" dirty="0">
                <a:effectLst/>
                <a:latin typeface="Segoe UI" panose="020B0502040204020203" pitchFamily="34" charset="0"/>
              </a:rPr>
              <a:t>Publish App</a:t>
            </a:r>
            <a:r>
              <a:rPr lang="en-US" b="0" i="0" dirty="0">
                <a:effectLst/>
                <a:latin typeface="Segoe UI" panose="020B0502040204020203" pitchFamily="34" charset="0"/>
              </a:rPr>
              <a:t>). Dataset and dataflow updates are updated immediately. When you select this, you can make any changes to the </a:t>
            </a:r>
            <a:r>
              <a:rPr lang="en-US" b="1" i="0" dirty="0">
                <a:effectLst/>
                <a:latin typeface="Segoe UI" panose="020B0502040204020203" pitchFamily="34" charset="0"/>
              </a:rPr>
              <a:t>Setup, Navigation,</a:t>
            </a:r>
            <a:r>
              <a:rPr lang="en-US" b="0" i="0" dirty="0">
                <a:effectLst/>
                <a:latin typeface="Segoe UI" panose="020B0502040204020203" pitchFamily="34" charset="0"/>
              </a:rPr>
              <a:t> and </a:t>
            </a:r>
            <a:r>
              <a:rPr lang="en-US" b="1" i="0" dirty="0">
                <a:effectLst/>
                <a:latin typeface="Segoe UI" panose="020B0502040204020203" pitchFamily="34" charset="0"/>
              </a:rPr>
              <a:t>Permissions</a:t>
            </a:r>
            <a:r>
              <a:rPr lang="en-US" b="0" i="0" dirty="0">
                <a:effectLst/>
                <a:latin typeface="Segoe UI" panose="020B0502040204020203" pitchFamily="34" charset="0"/>
              </a:rPr>
              <a:t> tab, and when ready, select the </a:t>
            </a:r>
            <a:r>
              <a:rPr lang="en-US" b="1" i="0" dirty="0">
                <a:effectLst/>
                <a:latin typeface="Segoe UI" panose="020B0502040204020203" pitchFamily="34" charset="0"/>
              </a:rPr>
              <a:t>Update App</a:t>
            </a:r>
            <a:r>
              <a:rPr lang="en-US" b="0" i="0" dirty="0">
                <a:effectLst/>
                <a:latin typeface="Segoe UI" panose="020B0502040204020203" pitchFamily="34" charset="0"/>
              </a:rPr>
              <a:t> button.</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791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41765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24901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11: Create and Manage Workspaces</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Monitor Usage and Performance</a:t>
            </a:r>
          </a:p>
        </p:txBody>
      </p:sp>
      <p:sp>
        <p:nvSpPr>
          <p:cNvPr id="3" name="Text Placeholder 2">
            <a:extLst>
              <a:ext uri="{FF2B5EF4-FFF2-40B4-BE49-F238E27FC236}">
                <a16:creationId xmlns:a16="http://schemas.microsoft.com/office/drawing/2014/main" id="{411D0F3A-5427-492B-9CAC-C30E322323A7}"/>
              </a:ext>
            </a:extLst>
          </p:cNvPr>
          <p:cNvSpPr>
            <a:spLocks noGrp="1"/>
          </p:cNvSpPr>
          <p:nvPr>
            <p:ph type="body" sz="quarter" idx="10"/>
          </p:nvPr>
        </p:nvSpPr>
        <p:spPr/>
        <p:txBody>
          <a:bodyPr/>
          <a:lstStyle/>
          <a:p>
            <a:endParaRPr lang="en-US" dirty="0"/>
          </a:p>
        </p:txBody>
      </p:sp>
      <p:pic>
        <p:nvPicPr>
          <p:cNvPr id="7" name="Picture 6" descr="An image showing the performance metrics associated with the Sales Data report.">
            <a:extLst>
              <a:ext uri="{FF2B5EF4-FFF2-40B4-BE49-F238E27FC236}">
                <a16:creationId xmlns:a16="http://schemas.microsoft.com/office/drawing/2014/main" id="{43F0B7C7-F08C-47BB-A91D-F1D6E5B12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433" y="1424182"/>
            <a:ext cx="9111402" cy="5134135"/>
          </a:xfrm>
          <a:prstGeom prst="rect">
            <a:avLst/>
          </a:prstGeom>
        </p:spPr>
      </p:pic>
      <p:pic>
        <p:nvPicPr>
          <p:cNvPr id="5" name="Picture 4" descr="An image of the report usage metrics, showing the options to look at the metrics by distribution method or platform type.">
            <a:extLst>
              <a:ext uri="{FF2B5EF4-FFF2-40B4-BE49-F238E27FC236}">
                <a16:creationId xmlns:a16="http://schemas.microsoft.com/office/drawing/2014/main" id="{5FF1BBDC-73EA-4BC8-A0A3-2F0236FD5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040" y="1363463"/>
            <a:ext cx="10583752" cy="5163271"/>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Development Lifecycle Strategy</a:t>
            </a:r>
          </a:p>
        </p:txBody>
      </p:sp>
      <p:pic>
        <p:nvPicPr>
          <p:cNvPr id="5" name="Picture 4" descr="A screenshot of the Deployment pipelines menu option in Power BI workspace.">
            <a:extLst>
              <a:ext uri="{FF2B5EF4-FFF2-40B4-BE49-F238E27FC236}">
                <a16:creationId xmlns:a16="http://schemas.microsoft.com/office/drawing/2014/main" id="{3506447E-BCA2-48BA-B9FE-F896C2664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63" y="1363394"/>
            <a:ext cx="1933878" cy="2558850"/>
          </a:xfrm>
          <a:prstGeom prst="rect">
            <a:avLst/>
          </a:prstGeom>
        </p:spPr>
      </p:pic>
      <p:pic>
        <p:nvPicPr>
          <p:cNvPr id="7" name="Picture 6" descr="A screenshot of the different deployment options of the development lifecycle. Showing in this image are the development and test environments.">
            <a:extLst>
              <a:ext uri="{FF2B5EF4-FFF2-40B4-BE49-F238E27FC236}">
                <a16:creationId xmlns:a16="http://schemas.microsoft.com/office/drawing/2014/main" id="{C79DC3C4-4A76-4C25-A085-276DAF511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1278" y="3049700"/>
            <a:ext cx="9230926" cy="3166966"/>
          </a:xfrm>
          <a:prstGeom prst="rect">
            <a:avLst/>
          </a:prstGeom>
        </p:spPr>
      </p:pic>
      <p:sp>
        <p:nvSpPr>
          <p:cNvPr id="9" name="Arrow: Curved Right 8" descr="Image of an arrow pointing to the contents of the development workspace.">
            <a:extLst>
              <a:ext uri="{FF2B5EF4-FFF2-40B4-BE49-F238E27FC236}">
                <a16:creationId xmlns:a16="http://schemas.microsoft.com/office/drawing/2014/main" id="{E0CBC03E-F4BE-4055-829A-CFB1AA54FA97}"/>
              </a:ext>
            </a:extLst>
          </p:cNvPr>
          <p:cNvSpPr/>
          <p:nvPr/>
        </p:nvSpPr>
        <p:spPr bwMode="auto">
          <a:xfrm rot="18686670">
            <a:off x="1245597" y="3938165"/>
            <a:ext cx="1232456" cy="2638242"/>
          </a:xfrm>
          <a:prstGeom prst="curvedRightArrow">
            <a:avLst>
              <a:gd name="adj1" fmla="val 25000"/>
              <a:gd name="adj2" fmla="val 50000"/>
              <a:gd name="adj3" fmla="val 3389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7CF52AFC-18A7-41A5-B0E3-F940F3800D72}"/>
              </a:ext>
            </a:extLst>
          </p:cNvPr>
          <p:cNvSpPr>
            <a:spLocks noGrp="1"/>
          </p:cNvSpPr>
          <p:nvPr>
            <p:ph type="body" sz="quarter" idx="10"/>
          </p:nvPr>
        </p:nvSpPr>
        <p:spPr>
          <a:xfrm>
            <a:off x="3258513" y="1960860"/>
            <a:ext cx="7250824" cy="615553"/>
          </a:xfrm>
        </p:spPr>
        <p:txBody>
          <a:bodyPr/>
          <a:lstStyle/>
          <a:p>
            <a:pPr marL="0" indent="0">
              <a:buNone/>
            </a:pPr>
            <a:r>
              <a:rPr lang="en-US" sz="2400" dirty="0"/>
              <a:t>Manage content in dashboards, reports, and datasets in different environments.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Viewing Data Lineage</a:t>
            </a:r>
          </a:p>
        </p:txBody>
      </p:sp>
      <p:sp>
        <p:nvSpPr>
          <p:cNvPr id="3" name="Text Placeholder 2">
            <a:extLst>
              <a:ext uri="{FF2B5EF4-FFF2-40B4-BE49-F238E27FC236}">
                <a16:creationId xmlns:a16="http://schemas.microsoft.com/office/drawing/2014/main" id="{77252264-C49D-4573-86EA-3E4C75E929F4}"/>
              </a:ext>
            </a:extLst>
          </p:cNvPr>
          <p:cNvSpPr>
            <a:spLocks noGrp="1"/>
          </p:cNvSpPr>
          <p:nvPr>
            <p:ph type="body" sz="quarter" idx="10"/>
          </p:nvPr>
        </p:nvSpPr>
        <p:spPr/>
        <p:txBody>
          <a:bodyPr/>
          <a:lstStyle/>
          <a:p>
            <a:endParaRPr lang="en-US" dirty="0"/>
          </a:p>
        </p:txBody>
      </p:sp>
      <p:pic>
        <p:nvPicPr>
          <p:cNvPr id="5" name="Picture 4" descr="A screenshot of a datasets data lineage, which shows the relationship between the artifacts in a workspace.">
            <a:extLst>
              <a:ext uri="{FF2B5EF4-FFF2-40B4-BE49-F238E27FC236}">
                <a16:creationId xmlns:a16="http://schemas.microsoft.com/office/drawing/2014/main" id="{E4605FA3-AC1B-4EBC-A9A7-D00BD157A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86" y="1865788"/>
            <a:ext cx="11437702" cy="4044358"/>
          </a:xfrm>
          <a:prstGeom prst="rect">
            <a:avLst/>
          </a:prstGeom>
        </p:spPr>
      </p:pic>
    </p:spTree>
    <p:extLst>
      <p:ext uri="{BB962C8B-B14F-4D97-AF65-F5344CB8AC3E}">
        <p14:creationId xmlns:p14="http://schemas.microsoft.com/office/powerpoint/2010/main" val="13830327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 Protection</a:t>
            </a:r>
          </a:p>
        </p:txBody>
      </p:sp>
      <p:sp>
        <p:nvSpPr>
          <p:cNvPr id="5" name="Text Placeholder 4">
            <a:extLst>
              <a:ext uri="{FF2B5EF4-FFF2-40B4-BE49-F238E27FC236}">
                <a16:creationId xmlns:a16="http://schemas.microsoft.com/office/drawing/2014/main" id="{A32E3DD7-6C65-4110-9B22-B3E057732BC0}"/>
              </a:ext>
            </a:extLst>
          </p:cNvPr>
          <p:cNvSpPr>
            <a:spLocks noGrp="1"/>
          </p:cNvSpPr>
          <p:nvPr>
            <p:ph type="body" sz="quarter" idx="10"/>
          </p:nvPr>
        </p:nvSpPr>
        <p:spPr>
          <a:xfrm>
            <a:off x="465139" y="1960860"/>
            <a:ext cx="5008736" cy="1231106"/>
          </a:xfrm>
        </p:spPr>
        <p:txBody>
          <a:bodyPr/>
          <a:lstStyle/>
          <a:p>
            <a:r>
              <a:rPr lang="en-US" sz="2400" dirty="0"/>
              <a:t>Secure sensitive data:</a:t>
            </a:r>
          </a:p>
          <a:p>
            <a:pPr marL="571500" lvl="1" indent="-342900">
              <a:buFont typeface="Arial" panose="020B0604020202020204" pitchFamily="34" charset="0"/>
              <a:buChar char="•"/>
            </a:pPr>
            <a:r>
              <a:rPr lang="en-US" dirty="0"/>
              <a:t>Sensitivity labels.</a:t>
            </a:r>
          </a:p>
          <a:p>
            <a:pPr marL="571500" lvl="1" indent="-342900">
              <a:buFont typeface="Arial" panose="020B0604020202020204" pitchFamily="34" charset="0"/>
              <a:buChar char="•"/>
            </a:pPr>
            <a:r>
              <a:rPr lang="en-US" dirty="0"/>
              <a:t>Encryption and watermarks.</a:t>
            </a:r>
          </a:p>
          <a:p>
            <a:pPr marL="571500" lvl="1" indent="-342900">
              <a:buFont typeface="Arial" panose="020B0604020202020204" pitchFamily="34" charset="0"/>
              <a:buChar char="•"/>
            </a:pPr>
            <a:r>
              <a:rPr lang="en-US" dirty="0"/>
              <a:t>Cloud Ap security.</a:t>
            </a:r>
          </a:p>
        </p:txBody>
      </p:sp>
      <p:pic>
        <p:nvPicPr>
          <p:cNvPr id="9" name="Picture 8" descr="A screenshot of a sensitivity label in Excel as the result of setting up data protection in a workspace.">
            <a:extLst>
              <a:ext uri="{FF2B5EF4-FFF2-40B4-BE49-F238E27FC236}">
                <a16:creationId xmlns:a16="http://schemas.microsoft.com/office/drawing/2014/main" id="{54E2562A-9F9F-4C04-8382-FB6C000E2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237" y="1329689"/>
            <a:ext cx="5487166" cy="5125165"/>
          </a:xfrm>
          <a:prstGeom prst="rect">
            <a:avLst/>
          </a:prstGeom>
        </p:spPr>
      </p:pic>
    </p:spTree>
    <p:extLst>
      <p:ext uri="{BB962C8B-B14F-4D97-AF65-F5344CB8AC3E}">
        <p14:creationId xmlns:p14="http://schemas.microsoft.com/office/powerpoint/2010/main" val="3402324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1D02B-4D31-4EEF-8C85-E543553D06A4}"/>
              </a:ext>
            </a:extLst>
          </p:cNvPr>
          <p:cNvSpPr>
            <a:spLocks noGrp="1"/>
          </p:cNvSpPr>
          <p:nvPr>
            <p:ph type="title"/>
          </p:nvPr>
        </p:nvSpPr>
        <p:spPr/>
        <p:txBody>
          <a:bodyPr/>
          <a:lstStyle/>
          <a:p>
            <a:r>
              <a:rPr lang="en-US" dirty="0"/>
              <a:t>Lab: Publishing and Sharing Power BI Content</a:t>
            </a:r>
          </a:p>
        </p:txBody>
      </p:sp>
      <p:sp>
        <p:nvSpPr>
          <p:cNvPr id="5" name="Text Placeholder 4">
            <a:extLst>
              <a:ext uri="{FF2B5EF4-FFF2-40B4-BE49-F238E27FC236}">
                <a16:creationId xmlns:a16="http://schemas.microsoft.com/office/drawing/2014/main" id="{0A69E6B6-05BC-48AE-9DBE-6808BB04CA80}"/>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5743321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Workspaces</a:t>
            </a:r>
          </a:p>
          <a:p>
            <a:pPr>
              <a:lnSpc>
                <a:spcPct val="100000"/>
              </a:lnSpc>
              <a:buFont typeface="Wingdings" panose="05000000000000000000" pitchFamily="2" charset="2"/>
              <a:buChar char="§"/>
            </a:pPr>
            <a:r>
              <a:rPr lang="en-US" dirty="0"/>
              <a:t>Sharing and Managing Power BI Assets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Workspaces</a:t>
            </a:r>
          </a:p>
          <a:p>
            <a:pPr>
              <a:lnSpc>
                <a:spcPct val="100000"/>
              </a:lnSpc>
              <a:buFont typeface="Wingdings" panose="05000000000000000000" pitchFamily="2" charset="2"/>
              <a:buChar char="§"/>
            </a:pPr>
            <a:r>
              <a:rPr lang="en-US" dirty="0"/>
              <a:t>Sharing and Managing Power BI Assets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Creating Workspaces</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Workspaces</a:t>
            </a:r>
          </a:p>
        </p:txBody>
      </p:sp>
      <p:sp>
        <p:nvSpPr>
          <p:cNvPr id="3" name="Text Placeholder 2">
            <a:extLst>
              <a:ext uri="{FF2B5EF4-FFF2-40B4-BE49-F238E27FC236}">
                <a16:creationId xmlns:a16="http://schemas.microsoft.com/office/drawing/2014/main" id="{ACA23EB7-D91C-4156-AD90-55B8A27B75A5}"/>
              </a:ext>
            </a:extLst>
          </p:cNvPr>
          <p:cNvSpPr>
            <a:spLocks noGrp="1"/>
          </p:cNvSpPr>
          <p:nvPr>
            <p:ph type="body" sz="quarter" idx="10"/>
          </p:nvPr>
        </p:nvSpPr>
        <p:spPr>
          <a:xfrm>
            <a:off x="465138" y="1960860"/>
            <a:ext cx="9572625" cy="2462213"/>
          </a:xfrm>
        </p:spPr>
        <p:txBody>
          <a:bodyPr/>
          <a:lstStyle/>
          <a:p>
            <a:r>
              <a:rPr lang="en-US" sz="2400" dirty="0"/>
              <a:t>A centralized repository to:</a:t>
            </a:r>
          </a:p>
          <a:p>
            <a:pPr marL="571500" lvl="1" indent="-342900">
              <a:buFont typeface="Arial" panose="020B0604020202020204" pitchFamily="34" charset="0"/>
              <a:buChar char="•"/>
            </a:pPr>
            <a:r>
              <a:rPr lang="en-US" dirty="0"/>
              <a:t>Collaborate with colleagues and teams.</a:t>
            </a:r>
          </a:p>
          <a:p>
            <a:pPr marL="571500" lvl="1" indent="-342900">
              <a:buFont typeface="Arial" panose="020B0604020202020204" pitchFamily="34" charset="0"/>
              <a:buChar char="•"/>
            </a:pPr>
            <a:r>
              <a:rPr lang="en-US" dirty="0"/>
              <a:t>Create collections of reports and dashboards.</a:t>
            </a:r>
          </a:p>
          <a:p>
            <a:pPr lvl="1"/>
            <a:endParaRPr lang="en-US" dirty="0"/>
          </a:p>
          <a:p>
            <a:r>
              <a:rPr lang="en-US" sz="2400" dirty="0"/>
              <a:t>Workspaces provide the following benefits:</a:t>
            </a:r>
          </a:p>
          <a:p>
            <a:pPr marL="571500" lvl="1" indent="-342900">
              <a:buFont typeface="Arial" panose="020B0604020202020204" pitchFamily="34" charset="0"/>
              <a:buChar char="•"/>
            </a:pPr>
            <a:r>
              <a:rPr lang="en-US" dirty="0"/>
              <a:t>Share and present reports in a single environment.</a:t>
            </a:r>
          </a:p>
          <a:p>
            <a:pPr marL="571500" lvl="1" indent="-342900">
              <a:buFont typeface="Arial" panose="020B0604020202020204" pitchFamily="34" charset="0"/>
              <a:buChar char="•"/>
            </a:pPr>
            <a:r>
              <a:rPr lang="en-US" dirty="0"/>
              <a:t>Enable the highest level of security.</a:t>
            </a:r>
          </a:p>
          <a:p>
            <a:pPr marL="571500" lvl="1" indent="-342900">
              <a:buFont typeface="Arial" panose="020B0604020202020204" pitchFamily="34" charset="0"/>
              <a:buChar char="•"/>
            </a:pPr>
            <a:r>
              <a:rPr lang="en-US" dirty="0"/>
              <a:t>An environment for housing reports and dashboards for use by others.</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Workspace</a:t>
            </a:r>
          </a:p>
        </p:txBody>
      </p:sp>
      <p:sp>
        <p:nvSpPr>
          <p:cNvPr id="4" name="Text Placeholder 3">
            <a:extLst>
              <a:ext uri="{FF2B5EF4-FFF2-40B4-BE49-F238E27FC236}">
                <a16:creationId xmlns:a16="http://schemas.microsoft.com/office/drawing/2014/main" id="{D4C2137C-2299-4DE8-867D-AE43AEC12A91}"/>
              </a:ext>
            </a:extLst>
          </p:cNvPr>
          <p:cNvSpPr>
            <a:spLocks noGrp="1"/>
          </p:cNvSpPr>
          <p:nvPr>
            <p:ph type="body" sz="quarter" idx="10"/>
          </p:nvPr>
        </p:nvSpPr>
        <p:spPr>
          <a:xfrm>
            <a:off x="465139" y="1960860"/>
            <a:ext cx="2353218" cy="1959787"/>
          </a:xfrm>
        </p:spPr>
        <p:txBody>
          <a:bodyPr/>
          <a:lstStyle/>
          <a:p>
            <a:pPr marL="0" indent="0">
              <a:buNone/>
            </a:pPr>
            <a:r>
              <a:rPr lang="en-US" sz="2400" dirty="0"/>
              <a:t>Make reports easily viewable and sharable.</a:t>
            </a:r>
          </a:p>
        </p:txBody>
      </p:sp>
      <p:pic>
        <p:nvPicPr>
          <p:cNvPr id="8" name="Picture 7" descr="A screenshot of the Workspaces and navigation pane in the Power BI Service, with the Create a Workspace button highlighted.">
            <a:extLst>
              <a:ext uri="{FF2B5EF4-FFF2-40B4-BE49-F238E27FC236}">
                <a16:creationId xmlns:a16="http://schemas.microsoft.com/office/drawing/2014/main" id="{A273BD7B-764C-4C4C-BD03-4177C6107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606" y="1364225"/>
            <a:ext cx="2780105" cy="4271074"/>
          </a:xfrm>
          <a:prstGeom prst="rect">
            <a:avLst/>
          </a:prstGeom>
        </p:spPr>
      </p:pic>
      <p:sp>
        <p:nvSpPr>
          <p:cNvPr id="11" name="Arrow: Right 10" descr="Image of arrow pointing to the Create a workspace window.">
            <a:extLst>
              <a:ext uri="{FF2B5EF4-FFF2-40B4-BE49-F238E27FC236}">
                <a16:creationId xmlns:a16="http://schemas.microsoft.com/office/drawing/2014/main" id="{29601C54-B871-469E-99FF-BFAC6EE9A85B}"/>
              </a:ext>
            </a:extLst>
          </p:cNvPr>
          <p:cNvSpPr/>
          <p:nvPr/>
        </p:nvSpPr>
        <p:spPr bwMode="auto">
          <a:xfrm>
            <a:off x="5926960" y="3106455"/>
            <a:ext cx="574048" cy="30062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the Create a Workspace page in the Power BI Service, with the name and description fields waiting to be filled in.">
            <a:extLst>
              <a:ext uri="{FF2B5EF4-FFF2-40B4-BE49-F238E27FC236}">
                <a16:creationId xmlns:a16="http://schemas.microsoft.com/office/drawing/2014/main" id="{FDD9791C-5750-4C00-8E78-AF3D1D60E3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3765" y="952095"/>
            <a:ext cx="3344712" cy="4683204"/>
          </a:xfrm>
          <a:prstGeom prst="rect">
            <a:avLst/>
          </a:prstGeom>
        </p:spPr>
      </p:pic>
      <p:sp>
        <p:nvSpPr>
          <p:cNvPr id="12" name="Arrow: Curved Right 11" descr="Image of an arrow pointing to the toggle where users can determine whether or not to include a report in an App.">
            <a:extLst>
              <a:ext uri="{FF2B5EF4-FFF2-40B4-BE49-F238E27FC236}">
                <a16:creationId xmlns:a16="http://schemas.microsoft.com/office/drawing/2014/main" id="{1AED871D-7AE6-42F5-A9CC-170BD3D8C00D}"/>
              </a:ext>
            </a:extLst>
          </p:cNvPr>
          <p:cNvSpPr/>
          <p:nvPr/>
        </p:nvSpPr>
        <p:spPr bwMode="auto">
          <a:xfrm rot="18722241" flipH="1">
            <a:off x="10631234" y="4330887"/>
            <a:ext cx="382813" cy="1643371"/>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the new keysales01 workspace that was created, with the Include in APP option enabled.">
            <a:extLst>
              <a:ext uri="{FF2B5EF4-FFF2-40B4-BE49-F238E27FC236}">
                <a16:creationId xmlns:a16="http://schemas.microsoft.com/office/drawing/2014/main" id="{5E4DF668-043E-4D6F-943A-E240455E01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062" y="5844945"/>
            <a:ext cx="11971337" cy="930890"/>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Assign Workspace Roles</a:t>
            </a:r>
          </a:p>
        </p:txBody>
      </p:sp>
      <p:sp>
        <p:nvSpPr>
          <p:cNvPr id="4" name="Text Placeholder 3">
            <a:extLst>
              <a:ext uri="{FF2B5EF4-FFF2-40B4-BE49-F238E27FC236}">
                <a16:creationId xmlns:a16="http://schemas.microsoft.com/office/drawing/2014/main" id="{9A7E6C99-1F5F-4FA0-B86D-9740541B3DA4}"/>
              </a:ext>
            </a:extLst>
          </p:cNvPr>
          <p:cNvSpPr>
            <a:spLocks noGrp="1"/>
          </p:cNvSpPr>
          <p:nvPr>
            <p:ph type="body" sz="quarter" idx="10"/>
          </p:nvPr>
        </p:nvSpPr>
        <p:spPr>
          <a:xfrm>
            <a:off x="465139" y="1960860"/>
            <a:ext cx="6035870" cy="2400657"/>
          </a:xfrm>
        </p:spPr>
        <p:txBody>
          <a:bodyPr/>
          <a:lstStyle/>
          <a:p>
            <a:r>
              <a:rPr lang="en-US" sz="2400" dirty="0"/>
              <a:t>Roles determine what a user can do in a workspace, so teams can collaborate.</a:t>
            </a:r>
          </a:p>
          <a:p>
            <a:r>
              <a:rPr lang="en-US" sz="2400" dirty="0"/>
              <a:t>Key roles include:</a:t>
            </a:r>
          </a:p>
          <a:p>
            <a:pPr marL="571500" lvl="1" indent="-342900">
              <a:buFont typeface="Arial" panose="020B0604020202020204" pitchFamily="34" charset="0"/>
              <a:buChar char="•"/>
            </a:pPr>
            <a:r>
              <a:rPr lang="en-US" sz="2400" dirty="0"/>
              <a:t>Admin.</a:t>
            </a:r>
          </a:p>
          <a:p>
            <a:pPr marL="571500" lvl="1" indent="-342900">
              <a:buFont typeface="Arial" panose="020B0604020202020204" pitchFamily="34" charset="0"/>
              <a:buChar char="•"/>
            </a:pPr>
            <a:r>
              <a:rPr lang="en-US" sz="2400" dirty="0"/>
              <a:t>Member.</a:t>
            </a:r>
          </a:p>
          <a:p>
            <a:pPr marL="571500" lvl="1" indent="-342900">
              <a:buFont typeface="Arial" panose="020B0604020202020204" pitchFamily="34" charset="0"/>
              <a:buChar char="•"/>
            </a:pPr>
            <a:r>
              <a:rPr lang="en-US" sz="2400" dirty="0"/>
              <a:t>Contributor.</a:t>
            </a:r>
          </a:p>
          <a:p>
            <a:pPr marL="571500" lvl="1" indent="-342900">
              <a:buFont typeface="Arial" panose="020B0604020202020204" pitchFamily="34" charset="0"/>
              <a:buChar char="•"/>
            </a:pPr>
            <a:r>
              <a:rPr lang="en-US" sz="2400" dirty="0"/>
              <a:t>Viewer.</a:t>
            </a:r>
            <a:endParaRPr lang="en-US" dirty="0"/>
          </a:p>
        </p:txBody>
      </p:sp>
      <p:pic>
        <p:nvPicPr>
          <p:cNvPr id="6" name="Picture 5" descr="A screenshot of the Access page of a workspace to add people as admins, members, or contributors. ">
            <a:extLst>
              <a:ext uri="{FF2B5EF4-FFF2-40B4-BE49-F238E27FC236}">
                <a16:creationId xmlns:a16="http://schemas.microsoft.com/office/drawing/2014/main" id="{127B028E-471C-4DB9-B0B1-5A5EB5116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718" y="1164922"/>
            <a:ext cx="3780884" cy="5498926"/>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Apps</a:t>
            </a:r>
          </a:p>
        </p:txBody>
      </p:sp>
      <p:pic>
        <p:nvPicPr>
          <p:cNvPr id="8" name="Picture 7" descr="A screenshot of the keysales01 workspace in the Power BI service.">
            <a:extLst>
              <a:ext uri="{FF2B5EF4-FFF2-40B4-BE49-F238E27FC236}">
                <a16:creationId xmlns:a16="http://schemas.microsoft.com/office/drawing/2014/main" id="{6C68C964-67ED-4FA0-B198-5143C0360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57" y="1499660"/>
            <a:ext cx="11862148" cy="922399"/>
          </a:xfrm>
          <a:prstGeom prst="rect">
            <a:avLst/>
          </a:prstGeom>
        </p:spPr>
      </p:pic>
      <p:sp>
        <p:nvSpPr>
          <p:cNvPr id="11" name="Arrow: Curved Right 10" descr="Image of an arrow pointing to the create app button.">
            <a:extLst>
              <a:ext uri="{FF2B5EF4-FFF2-40B4-BE49-F238E27FC236}">
                <a16:creationId xmlns:a16="http://schemas.microsoft.com/office/drawing/2014/main" id="{D1C336BB-3F90-41F7-9128-3484F5CB8E0D}"/>
              </a:ext>
            </a:extLst>
          </p:cNvPr>
          <p:cNvSpPr/>
          <p:nvPr/>
        </p:nvSpPr>
        <p:spPr bwMode="auto">
          <a:xfrm rot="20207277">
            <a:off x="721653" y="2355348"/>
            <a:ext cx="325677" cy="136854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the Create App button.">
            <a:extLst>
              <a:ext uri="{FF2B5EF4-FFF2-40B4-BE49-F238E27FC236}">
                <a16:creationId xmlns:a16="http://schemas.microsoft.com/office/drawing/2014/main" id="{58B1257B-4DD1-4DCE-8AE4-BBDC6291F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868" y="3139849"/>
            <a:ext cx="2419688" cy="914528"/>
          </a:xfrm>
          <a:prstGeom prst="rect">
            <a:avLst/>
          </a:prstGeom>
        </p:spPr>
      </p:pic>
      <p:sp>
        <p:nvSpPr>
          <p:cNvPr id="13" name="Arrow: Curved Right 12" descr="Image of an arrow pointing to the window that appears when users have successfully published.">
            <a:extLst>
              <a:ext uri="{FF2B5EF4-FFF2-40B4-BE49-F238E27FC236}">
                <a16:creationId xmlns:a16="http://schemas.microsoft.com/office/drawing/2014/main" id="{D35DEA82-F387-4596-B49D-FCE91FC5B02A}"/>
              </a:ext>
            </a:extLst>
          </p:cNvPr>
          <p:cNvSpPr/>
          <p:nvPr/>
        </p:nvSpPr>
        <p:spPr bwMode="auto">
          <a:xfrm rot="18903038">
            <a:off x="3295404" y="3754897"/>
            <a:ext cx="325677" cy="163513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the message displayed once the App was successfully published.">
            <a:extLst>
              <a:ext uri="{FF2B5EF4-FFF2-40B4-BE49-F238E27FC236}">
                <a16:creationId xmlns:a16="http://schemas.microsoft.com/office/drawing/2014/main" id="{CFF779A0-499C-448D-BBC9-D3B1FE7C3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7004" y="3139849"/>
            <a:ext cx="7831060" cy="3441676"/>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and Update a Workspace App</a:t>
            </a:r>
          </a:p>
        </p:txBody>
      </p:sp>
      <p:sp>
        <p:nvSpPr>
          <p:cNvPr id="3" name="Text Placeholder 2">
            <a:extLst>
              <a:ext uri="{FF2B5EF4-FFF2-40B4-BE49-F238E27FC236}">
                <a16:creationId xmlns:a16="http://schemas.microsoft.com/office/drawing/2014/main" id="{90AA80E4-6304-4582-9C36-F1728F8A9EEF}"/>
              </a:ext>
            </a:extLst>
          </p:cNvPr>
          <p:cNvSpPr>
            <a:spLocks noGrp="1"/>
          </p:cNvSpPr>
          <p:nvPr>
            <p:ph type="body" sz="quarter" idx="10"/>
          </p:nvPr>
        </p:nvSpPr>
        <p:spPr>
          <a:xfrm>
            <a:off x="465138" y="1960860"/>
            <a:ext cx="9572625" cy="1231106"/>
          </a:xfrm>
        </p:spPr>
        <p:txBody>
          <a:bodyPr/>
          <a:lstStyle/>
          <a:p>
            <a:r>
              <a:rPr lang="en-US" sz="2400" dirty="0"/>
              <a:t>How do you update a published App?</a:t>
            </a:r>
          </a:p>
          <a:p>
            <a:pPr marL="571500" lvl="1" indent="-342900">
              <a:buFont typeface="Arial" panose="020B0604020202020204" pitchFamily="34" charset="0"/>
              <a:buChar char="•"/>
            </a:pPr>
            <a:r>
              <a:rPr lang="en-US" dirty="0"/>
              <a:t>Navigate back to the workspace.</a:t>
            </a:r>
          </a:p>
          <a:p>
            <a:pPr marL="571500" lvl="1" indent="-342900">
              <a:buFont typeface="Arial" panose="020B0604020202020204" pitchFamily="34" charset="0"/>
              <a:buChar char="•"/>
            </a:pPr>
            <a:r>
              <a:rPr lang="en-US" dirty="0"/>
              <a:t>Make any necessary updates.</a:t>
            </a:r>
          </a:p>
          <a:p>
            <a:pPr marL="571500" lvl="1" indent="-342900">
              <a:buFont typeface="Arial" panose="020B0604020202020204" pitchFamily="34" charset="0"/>
              <a:buChar char="•"/>
            </a:pPr>
            <a:r>
              <a:rPr lang="en-US" dirty="0"/>
              <a:t>Click </a:t>
            </a:r>
            <a:r>
              <a:rPr lang="en-US" b="1" dirty="0"/>
              <a:t>Update App</a:t>
            </a:r>
            <a:r>
              <a:rPr lang="en-US" dirty="0"/>
              <a:t> (previously called Publish App).</a:t>
            </a:r>
          </a:p>
        </p:txBody>
      </p:sp>
      <p:pic>
        <p:nvPicPr>
          <p:cNvPr id="5" name="Picture 4" descr="A screenshot of the Update App button, used to update an existing App.">
            <a:extLst>
              <a:ext uri="{FF2B5EF4-FFF2-40B4-BE49-F238E27FC236}">
                <a16:creationId xmlns:a16="http://schemas.microsoft.com/office/drawing/2014/main" id="{5A78EA31-AAF9-4C52-8509-C259582AC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07" y="3449658"/>
            <a:ext cx="2495898" cy="971686"/>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Sharing and Managing Assets</a:t>
            </a:r>
          </a:p>
        </p:txBody>
      </p:sp>
    </p:spTree>
    <p:extLst>
      <p:ext uri="{BB962C8B-B14F-4D97-AF65-F5344CB8AC3E}">
        <p14:creationId xmlns:p14="http://schemas.microsoft.com/office/powerpoint/2010/main" val="3105063637"/>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C9041C-5F5A-497C-9E82-39944A765B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0B7D3F-F707-45BC-B692-754EC87896F6}">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C6AFC0FF-EA51-43D2-8D47-09C3FDADD8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2796</Words>
  <Application>Microsoft Office PowerPoint</Application>
  <PresentationFormat>Custom</PresentationFormat>
  <Paragraphs>222</Paragraphs>
  <Slides>15</Slides>
  <Notes>14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-apple-system</vt:lpstr>
      <vt:lpstr>Arial</vt:lpstr>
      <vt:lpstr>Consolas</vt:lpstr>
      <vt:lpstr>Roboto</vt:lpstr>
      <vt:lpstr>Segoe UI</vt:lpstr>
      <vt:lpstr>Segoe UI Light</vt:lpstr>
      <vt:lpstr>Segoe UI Semibold</vt:lpstr>
      <vt:lpstr>Segoe UI VSS (Regular)</vt:lpstr>
      <vt:lpstr>Wingdings</vt:lpstr>
      <vt:lpstr>Azure 1</vt:lpstr>
      <vt:lpstr>Azure 2</vt:lpstr>
      <vt:lpstr>Dynamics 365</vt:lpstr>
      <vt:lpstr>Office 365 PPT Template - 2017</vt:lpstr>
      <vt:lpstr>Module 11: Create and Manage Workspaces</vt:lpstr>
      <vt:lpstr>Learning Objectives</vt:lpstr>
      <vt:lpstr>Lesson 1:  Creating Workspaces</vt:lpstr>
      <vt:lpstr>Introduction to Workspaces</vt:lpstr>
      <vt:lpstr>Create a Workspace</vt:lpstr>
      <vt:lpstr>Assign Workspace Roles</vt:lpstr>
      <vt:lpstr>Create Apps</vt:lpstr>
      <vt:lpstr>Configure and Update a Workspace App</vt:lpstr>
      <vt:lpstr>Lesson 2: Sharing and Managing Assets</vt:lpstr>
      <vt:lpstr>Monitor Usage and Performance</vt:lpstr>
      <vt:lpstr>Development Lifecycle Strategy</vt:lpstr>
      <vt:lpstr>Viewing Data Lineage</vt:lpstr>
      <vt:lpstr>Data Protection</vt:lpstr>
      <vt:lpstr>Lab: Publishing and Sharing Power BI Content</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2021-02-09T16:17:39Z</dcterms:created>
  <dcterms:modified xsi:type="dcterms:W3CDTF">2021-08-08T20:25:51Z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xd_ProgID">
    <vt:lpwstr/>
  </property>
  <property fmtid="{D5CDD505-2E9C-101B-9397-08002B2CF9AE}" pid="6" name="MSIP_Label_f42aa342-8706-4288-bd11-ebb85995028c_Enabled">
    <vt:lpwstr>True</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Name">
    <vt:lpwstr>General</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